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entation.xml" ContentType="application/vnd.openxmlformats-officedocument.presentationml.presentation.main+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78" r:id="rId2"/>
    <p:sldId id="373" r:id="rId3"/>
    <p:sldId id="376" r:id="rId4"/>
    <p:sldId id="264" r:id="rId5"/>
    <p:sldId id="370" r:id="rId6"/>
    <p:sldId id="374" r:id="rId7"/>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3" autoAdjust="0"/>
    <p:restoredTop sz="70810" autoAdjust="0"/>
  </p:normalViewPr>
  <p:slideViewPr>
    <p:cSldViewPr snapToGrid="0">
      <p:cViewPr varScale="1">
        <p:scale>
          <a:sx n="86" d="100"/>
          <a:sy n="86" d="100"/>
        </p:scale>
        <p:origin x="167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026A01-1960-4DDC-B681-7799693A4FAA}" type="datetimeFigureOut">
              <a:rPr lang="lt-LT" smtClean="0"/>
              <a:t>2025-01-03</a:t>
            </a:fld>
            <a:endParaRPr lang="lt-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A4DA17-C152-41AB-BB7E-B7AA36C42B78}" type="slidenum">
              <a:rPr lang="lt-LT" smtClean="0"/>
              <a:t>‹#›</a:t>
            </a:fld>
            <a:endParaRPr lang="lt-LT"/>
          </a:p>
        </p:txBody>
      </p:sp>
    </p:spTree>
    <p:extLst>
      <p:ext uri="{BB962C8B-B14F-4D97-AF65-F5344CB8AC3E}">
        <p14:creationId xmlns:p14="http://schemas.microsoft.com/office/powerpoint/2010/main" val="1305397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46386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400"/>
              <a:buNone/>
            </a:pPr>
            <a:r>
              <a:rPr lang="en-US" dirty="0">
                <a:latin typeface="Verdana"/>
                <a:ea typeface="Verdana"/>
                <a:cs typeface="Verdana"/>
                <a:sym typeface="Verdana"/>
              </a:rPr>
              <a:t>Three online roundtables with </a:t>
            </a:r>
            <a:endParaRPr lang="en-US" dirty="0"/>
          </a:p>
          <a:p>
            <a:pPr marL="457200" lvl="0" indent="-381000" algn="l" rtl="0">
              <a:lnSpc>
                <a:spcPct val="150000"/>
              </a:lnSpc>
              <a:spcBef>
                <a:spcPts val="1000"/>
              </a:spcBef>
              <a:spcAft>
                <a:spcPts val="0"/>
              </a:spcAft>
              <a:buSzPts val="2400"/>
              <a:buFont typeface="Verdana"/>
              <a:buChar char="●"/>
            </a:pPr>
            <a:r>
              <a:rPr lang="en-US" dirty="0">
                <a:latin typeface="Verdana"/>
                <a:ea typeface="Verdana"/>
                <a:cs typeface="Verdana"/>
                <a:sym typeface="Verdana"/>
              </a:rPr>
              <a:t>librarians (23)</a:t>
            </a:r>
            <a:endParaRPr lang="en-US" dirty="0"/>
          </a:p>
          <a:p>
            <a:pPr marL="457200" lvl="0" indent="-381000" algn="l" rtl="0">
              <a:lnSpc>
                <a:spcPct val="150000"/>
              </a:lnSpc>
              <a:spcBef>
                <a:spcPts val="0"/>
              </a:spcBef>
              <a:spcAft>
                <a:spcPts val="0"/>
              </a:spcAft>
              <a:buSzPts val="2400"/>
              <a:buFont typeface="Verdana"/>
              <a:buChar char="●"/>
            </a:pPr>
            <a:r>
              <a:rPr lang="en-US" dirty="0">
                <a:latin typeface="Verdana"/>
                <a:ea typeface="Verdana"/>
                <a:cs typeface="Verdana"/>
                <a:sym typeface="Verdana"/>
              </a:rPr>
              <a:t>researchers (19)</a:t>
            </a:r>
            <a:endParaRPr lang="en-US" dirty="0"/>
          </a:p>
          <a:p>
            <a:pPr marL="457200" lvl="0" indent="-381000" algn="l" rtl="0">
              <a:lnSpc>
                <a:spcPct val="150000"/>
              </a:lnSpc>
              <a:spcBef>
                <a:spcPts val="0"/>
              </a:spcBef>
              <a:spcAft>
                <a:spcPts val="0"/>
              </a:spcAft>
              <a:buSzPts val="2400"/>
              <a:buFont typeface="Verdana"/>
              <a:buChar char="●"/>
            </a:pPr>
            <a:r>
              <a:rPr lang="en-US" dirty="0">
                <a:latin typeface="Verdana"/>
                <a:ea typeface="Verdana"/>
                <a:cs typeface="Verdana"/>
                <a:sym typeface="Verdana"/>
              </a:rPr>
              <a:t>students (20)</a:t>
            </a:r>
            <a:endParaRPr lang="en-US" dirty="0"/>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b="0" i="0" dirty="0">
                <a:solidFill>
                  <a:srgbClr val="1D2125"/>
                </a:solidFill>
                <a:effectLst/>
                <a:latin typeface="-apple-system"/>
              </a:rPr>
              <a:t>The main </a:t>
            </a:r>
            <a:r>
              <a:rPr lang="en-US" b="1" i="0" dirty="0">
                <a:solidFill>
                  <a:srgbClr val="1D2125"/>
                </a:solidFill>
                <a:effectLst/>
                <a:latin typeface="-apple-system"/>
              </a:rPr>
              <a:t>barriers </a:t>
            </a:r>
            <a:r>
              <a:rPr lang="en-US" b="0" i="0" dirty="0">
                <a:solidFill>
                  <a:srgbClr val="1D2125"/>
                </a:solidFill>
                <a:effectLst/>
                <a:latin typeface="-apple-system"/>
              </a:rPr>
              <a:t>to citizen engagement at research libraries are lack of knowledge, experience, and information about different citizen science projects; lack of ideas and how libraries could be of use; not enough support from universities and policymakers, and people’s perception of how libraries are seen in the 21st century (Kaseorg et al., 2022).</a:t>
            </a:r>
            <a:endParaRPr lang="en-US" sz="1200" i="1" dirty="0">
              <a:solidFill>
                <a:schemeClr val="lt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sz="1200" i="1" dirty="0">
                <a:solidFill>
                  <a:schemeClr val="lt1"/>
                </a:solidFill>
                <a:latin typeface="Calibri"/>
                <a:ea typeface="Calibri"/>
                <a:cs typeface="Calibri"/>
                <a:sym typeface="Calibri"/>
              </a:rPr>
              <a:t>“So I believe that libraries are and always were /…/ like a bridge between researchers, between students, between university administration's, like a bridge. So I believe that academic libraries could also aid in extending communication to the public.”</a:t>
            </a:r>
            <a:endParaRPr lang="en-US" sz="1200" dirty="0">
              <a:solidFill>
                <a:schemeClr val="lt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ts val="1100"/>
              <a:buFontTx/>
              <a:buNone/>
              <a:tabLst/>
              <a:defRPr/>
            </a:pPr>
            <a:endParaRPr lang="en-US" sz="1200" i="1" dirty="0">
              <a:solidFill>
                <a:schemeClr val="lt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sz="1200" i="1" dirty="0">
                <a:solidFill>
                  <a:schemeClr val="lt1"/>
                </a:solidFill>
                <a:latin typeface="Calibri"/>
                <a:ea typeface="Calibri"/>
                <a:cs typeface="Calibri"/>
                <a:sym typeface="Calibri"/>
              </a:rPr>
              <a:t>„The barrier is the engagement of the universities itself. Because we still are a part of universities. So our works are priorities, I mean, dictated by the priorities of the university.“</a:t>
            </a:r>
            <a:endParaRPr lang="en-US" sz="1200" dirty="0">
              <a:solidFill>
                <a:schemeClr val="lt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23451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D6E41982-9C9C-C141-8575-EDABC0346C38}" type="slidenum">
              <a:rPr lang="en-US" smtClean="0"/>
              <a:t>5</a:t>
            </a:fld>
            <a:endParaRPr lang="en-US"/>
          </a:p>
        </p:txBody>
      </p:sp>
    </p:spTree>
    <p:extLst>
      <p:ext uri="{BB962C8B-B14F-4D97-AF65-F5344CB8AC3E}">
        <p14:creationId xmlns:p14="http://schemas.microsoft.com/office/powerpoint/2010/main" val="3580436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enhance the university's commitment to citizen science, a single point of contact (BESPOC) will be established to streamline and support citizen science activities. We outline here the objectives, responsibilities, and guidelines for implementing the BESPOC at the university.</a:t>
            </a:r>
            <a:endParaRPr lang="lt-LT" dirty="0"/>
          </a:p>
          <a:p>
            <a:pPr algn="l" fontAlgn="base">
              <a:buFont typeface="+mj-lt"/>
              <a:buAutoNum type="arabicPeriod"/>
            </a:pPr>
            <a:r>
              <a:rPr lang="en-US" b="0" i="0" dirty="0">
                <a:solidFill>
                  <a:srgbClr val="B8C3F5"/>
                </a:solidFill>
                <a:effectLst/>
                <a:latin typeface="Inter"/>
              </a:rPr>
              <a:t>Policy &amp; Development Plans (P&amp;D-CS)</a:t>
            </a:r>
          </a:p>
          <a:p>
            <a:pPr marL="742950" lvl="1" indent="-285750" algn="l" fontAlgn="base">
              <a:buFont typeface="+mj-lt"/>
              <a:buAutoNum type="arabicPeriod"/>
            </a:pPr>
            <a:r>
              <a:rPr lang="en-US" b="0" i="0" dirty="0">
                <a:solidFill>
                  <a:srgbClr val="B8C3F5"/>
                </a:solidFill>
                <a:effectLst/>
                <a:latin typeface="Inter"/>
              </a:rPr>
              <a:t>Focuses on developing and updating policies for citizen science.</a:t>
            </a:r>
          </a:p>
          <a:p>
            <a:pPr marL="742950" lvl="1" indent="-285750" algn="l" fontAlgn="base">
              <a:buFont typeface="+mj-lt"/>
              <a:buAutoNum type="arabicPeriod"/>
            </a:pPr>
            <a:r>
              <a:rPr lang="en-US" b="0" i="0" dirty="0">
                <a:solidFill>
                  <a:srgbClr val="B8C3F5"/>
                </a:solidFill>
                <a:effectLst/>
                <a:latin typeface="Inter"/>
              </a:rPr>
              <a:t>Aims to </a:t>
            </a:r>
            <a:r>
              <a:rPr lang="en-US" b="0" i="0" dirty="0" err="1">
                <a:solidFill>
                  <a:srgbClr val="B8C3F5"/>
                </a:solidFill>
                <a:effectLst/>
                <a:latin typeface="Inter"/>
              </a:rPr>
              <a:t>institutionalise</a:t>
            </a:r>
            <a:r>
              <a:rPr lang="en-US" b="0" i="0" dirty="0">
                <a:solidFill>
                  <a:srgbClr val="B8C3F5"/>
                </a:solidFill>
                <a:effectLst/>
                <a:latin typeface="Inter"/>
              </a:rPr>
              <a:t> citizen science in academic settings.</a:t>
            </a:r>
          </a:p>
          <a:p>
            <a:pPr marL="742950" lvl="1" indent="-285750" algn="l" fontAlgn="base">
              <a:buFont typeface="+mj-lt"/>
              <a:buAutoNum type="arabicPeriod"/>
            </a:pPr>
            <a:r>
              <a:rPr lang="en-US" b="0" i="0" dirty="0">
                <a:solidFill>
                  <a:srgbClr val="B8C3F5"/>
                </a:solidFill>
                <a:effectLst/>
                <a:latin typeface="Inter"/>
              </a:rPr>
              <a:t>Ensures effective communication and engagement of policies.</a:t>
            </a:r>
          </a:p>
          <a:p>
            <a:pPr algn="l" fontAlgn="base">
              <a:buFont typeface="+mj-lt"/>
              <a:buAutoNum type="arabicPeriod"/>
            </a:pPr>
            <a:r>
              <a:rPr lang="en-US" b="0" i="0" dirty="0">
                <a:solidFill>
                  <a:srgbClr val="B8C3F5"/>
                </a:solidFill>
                <a:effectLst/>
                <a:latin typeface="Inter"/>
              </a:rPr>
              <a:t>Activities Portal (AP)</a:t>
            </a:r>
          </a:p>
          <a:p>
            <a:pPr marL="742950" lvl="1" indent="-285750" algn="l" fontAlgn="base">
              <a:buFont typeface="+mj-lt"/>
              <a:buAutoNum type="arabicPeriod"/>
            </a:pPr>
            <a:r>
              <a:rPr lang="en-US" b="0" i="0" dirty="0">
                <a:solidFill>
                  <a:srgbClr val="B8C3F5"/>
                </a:solidFill>
                <a:effectLst/>
                <a:latin typeface="Inter"/>
              </a:rPr>
              <a:t>Serves as a central hub for citizen science projects.</a:t>
            </a:r>
          </a:p>
          <a:p>
            <a:pPr marL="742950" lvl="1" indent="-285750" algn="l" fontAlgn="base">
              <a:buFont typeface="+mj-lt"/>
              <a:buAutoNum type="arabicPeriod"/>
            </a:pPr>
            <a:r>
              <a:rPr lang="en-US" b="0" i="0" dirty="0">
                <a:solidFill>
                  <a:srgbClr val="B8C3F5"/>
                </a:solidFill>
                <a:effectLst/>
                <a:latin typeface="Inter"/>
              </a:rPr>
              <a:t>Transforms policies into actionable projects and campaigns.</a:t>
            </a:r>
          </a:p>
          <a:p>
            <a:pPr marL="742950" lvl="1" indent="-285750" algn="l" fontAlgn="base">
              <a:buFont typeface="+mj-lt"/>
              <a:buAutoNum type="arabicPeriod"/>
            </a:pPr>
            <a:r>
              <a:rPr lang="en-US" b="0" i="0" dirty="0">
                <a:solidFill>
                  <a:srgbClr val="B8C3F5"/>
                </a:solidFill>
                <a:effectLst/>
                <a:latin typeface="Inter"/>
              </a:rPr>
              <a:t>Supports project engagement, dissemination, and collaboration.</a:t>
            </a:r>
          </a:p>
          <a:p>
            <a:pPr algn="l" fontAlgn="base">
              <a:buFont typeface="+mj-lt"/>
              <a:buAutoNum type="arabicPeriod"/>
            </a:pPr>
            <a:r>
              <a:rPr lang="en-US" b="0" i="0" dirty="0">
                <a:solidFill>
                  <a:srgbClr val="B8C3F5"/>
                </a:solidFill>
                <a:effectLst/>
                <a:latin typeface="Inter"/>
              </a:rPr>
              <a:t>Partnership Frameworks (PFs)</a:t>
            </a:r>
          </a:p>
          <a:p>
            <a:pPr marL="742950" lvl="1" indent="-285750" algn="l" fontAlgn="base">
              <a:buFont typeface="+mj-lt"/>
              <a:buAutoNum type="arabicPeriod"/>
            </a:pPr>
            <a:r>
              <a:rPr lang="en-US" b="0" i="0" dirty="0">
                <a:solidFill>
                  <a:srgbClr val="B8C3F5"/>
                </a:solidFill>
                <a:effectLst/>
                <a:latin typeface="Inter"/>
              </a:rPr>
              <a:t>Establishes collaborative relationships with various stakeholders.</a:t>
            </a:r>
          </a:p>
          <a:p>
            <a:pPr marL="742950" lvl="1" indent="-285750" algn="l" fontAlgn="base">
              <a:buFont typeface="+mj-lt"/>
              <a:buAutoNum type="arabicPeriod"/>
            </a:pPr>
            <a:r>
              <a:rPr lang="en-US" b="0" i="0" dirty="0">
                <a:solidFill>
                  <a:srgbClr val="B8C3F5"/>
                </a:solidFill>
                <a:effectLst/>
                <a:latin typeface="Inter"/>
              </a:rPr>
              <a:t>Outlines structure, roles, responsibilities, and objectives of partnerships.</a:t>
            </a:r>
          </a:p>
          <a:p>
            <a:pPr marL="742950" lvl="1" indent="-285750" algn="l" fontAlgn="base">
              <a:buFont typeface="+mj-lt"/>
              <a:buAutoNum type="arabicPeriod"/>
            </a:pPr>
            <a:r>
              <a:rPr lang="en-US" b="0" i="0" dirty="0">
                <a:solidFill>
                  <a:srgbClr val="B8C3F5"/>
                </a:solidFill>
                <a:effectLst/>
                <a:latin typeface="Inter"/>
              </a:rPr>
              <a:t>Enhances the impact of citizen science in academia and society.</a:t>
            </a:r>
          </a:p>
          <a:p>
            <a:pPr algn="l" fontAlgn="base">
              <a:buFont typeface="+mj-lt"/>
              <a:buAutoNum type="arabicPeriod"/>
            </a:pPr>
            <a:r>
              <a:rPr lang="en-US" b="0" i="0" dirty="0">
                <a:solidFill>
                  <a:srgbClr val="B8C3F5"/>
                </a:solidFill>
                <a:effectLst/>
                <a:latin typeface="Inter"/>
              </a:rPr>
              <a:t>Templates for Citizen Science Projects (TCSP)</a:t>
            </a:r>
          </a:p>
          <a:p>
            <a:pPr marL="742950" lvl="1" indent="-285750" algn="l" fontAlgn="base">
              <a:buFont typeface="+mj-lt"/>
              <a:buAutoNum type="arabicPeriod"/>
            </a:pPr>
            <a:r>
              <a:rPr lang="en-US" b="0" i="0" dirty="0">
                <a:solidFill>
                  <a:srgbClr val="B8C3F5"/>
                </a:solidFill>
                <a:effectLst/>
                <a:latin typeface="Inter"/>
              </a:rPr>
              <a:t>Provides resources for initiating and executing citizen science projects.</a:t>
            </a:r>
          </a:p>
          <a:p>
            <a:pPr marL="742950" lvl="1" indent="-285750" algn="l" fontAlgn="base">
              <a:buFont typeface="+mj-lt"/>
              <a:buAutoNum type="arabicPeriod"/>
            </a:pPr>
            <a:r>
              <a:rPr lang="en-US" b="0" i="0" dirty="0">
                <a:solidFill>
                  <a:srgbClr val="B8C3F5"/>
                </a:solidFill>
                <a:effectLst/>
                <a:latin typeface="Inter"/>
              </a:rPr>
              <a:t>Includes consent forms, data collection sheets, and safety protocols.</a:t>
            </a:r>
          </a:p>
          <a:p>
            <a:pPr marL="742950" lvl="1" indent="-285750" algn="l" fontAlgn="base">
              <a:buFont typeface="+mj-lt"/>
              <a:buAutoNum type="arabicPeriod"/>
            </a:pPr>
            <a:r>
              <a:rPr lang="en-US" b="0" i="0" dirty="0">
                <a:solidFill>
                  <a:srgbClr val="B8C3F5"/>
                </a:solidFill>
                <a:effectLst/>
                <a:latin typeface="Inter"/>
              </a:rPr>
              <a:t>Aids in ethical compliance and effective communication.</a:t>
            </a:r>
          </a:p>
          <a:p>
            <a:pPr algn="l" fontAlgn="base">
              <a:buFont typeface="+mj-lt"/>
              <a:buAutoNum type="arabicPeriod"/>
            </a:pPr>
            <a:r>
              <a:rPr lang="en-US" b="0" i="0" dirty="0">
                <a:solidFill>
                  <a:srgbClr val="B8C3F5"/>
                </a:solidFill>
                <a:effectLst/>
                <a:latin typeface="Inter"/>
              </a:rPr>
              <a:t>Specific Citizen Science Communication (SCSC)</a:t>
            </a:r>
          </a:p>
          <a:p>
            <a:pPr marL="742950" lvl="1" indent="-285750" algn="l" fontAlgn="base">
              <a:buFont typeface="+mj-lt"/>
              <a:buAutoNum type="arabicPeriod"/>
            </a:pPr>
            <a:r>
              <a:rPr lang="en-US" b="0" i="0" dirty="0">
                <a:solidFill>
                  <a:srgbClr val="B8C3F5"/>
                </a:solidFill>
                <a:effectLst/>
                <a:latin typeface="Inter"/>
              </a:rPr>
              <a:t>Addresses unique challenges in communicating research to non-professionals.</a:t>
            </a:r>
          </a:p>
          <a:p>
            <a:pPr marL="742950" lvl="1" indent="-285750" algn="l" fontAlgn="base">
              <a:buFont typeface="+mj-lt"/>
              <a:buAutoNum type="arabicPeriod"/>
            </a:pPr>
            <a:r>
              <a:rPr lang="en-US" b="0" i="0" dirty="0">
                <a:solidFill>
                  <a:srgbClr val="B8C3F5"/>
                </a:solidFill>
                <a:effectLst/>
                <a:latin typeface="Inter"/>
              </a:rPr>
              <a:t>Promotes accessibility, engagement, and two-way communication.</a:t>
            </a:r>
          </a:p>
          <a:p>
            <a:pPr marL="742950" lvl="1" indent="-285750" algn="l" fontAlgn="base">
              <a:buFont typeface="+mj-lt"/>
              <a:buAutoNum type="arabicPeriod"/>
            </a:pPr>
            <a:r>
              <a:rPr lang="en-US" b="0" i="0" dirty="0">
                <a:solidFill>
                  <a:srgbClr val="B8C3F5"/>
                </a:solidFill>
                <a:effectLst/>
                <a:latin typeface="Inter"/>
              </a:rPr>
              <a:t>Fosters transparency and open science principles.</a:t>
            </a:r>
          </a:p>
          <a:p>
            <a:pPr algn="l" fontAlgn="base">
              <a:buFont typeface="+mj-lt"/>
              <a:buAutoNum type="arabicPeriod"/>
            </a:pPr>
            <a:r>
              <a:rPr lang="en-US" b="0" i="0" dirty="0">
                <a:solidFill>
                  <a:srgbClr val="B8C3F5"/>
                </a:solidFill>
                <a:effectLst/>
                <a:latin typeface="Inter"/>
              </a:rPr>
              <a:t>Research Management &amp; Administration Connector (RMA-C)</a:t>
            </a:r>
          </a:p>
          <a:p>
            <a:pPr marL="742950" lvl="1" indent="-285750" algn="l" fontAlgn="base">
              <a:buFont typeface="+mj-lt"/>
              <a:buAutoNum type="arabicPeriod"/>
            </a:pPr>
            <a:r>
              <a:rPr lang="en-US" b="0" i="0" dirty="0">
                <a:solidFill>
                  <a:srgbClr val="B8C3F5"/>
                </a:solidFill>
                <a:effectLst/>
                <a:latin typeface="Inter"/>
              </a:rPr>
              <a:t>Integrates citizen science with existing research management systems.</a:t>
            </a:r>
          </a:p>
          <a:p>
            <a:pPr marL="742950" lvl="1" indent="-285750" algn="l" fontAlgn="base">
              <a:buFont typeface="+mj-lt"/>
              <a:buAutoNum type="arabicPeriod"/>
            </a:pPr>
            <a:r>
              <a:rPr lang="en-US" b="0" i="0" dirty="0">
                <a:solidFill>
                  <a:srgbClr val="B8C3F5"/>
                </a:solidFill>
                <a:effectLst/>
                <a:latin typeface="Inter"/>
              </a:rPr>
              <a:t>Facilitates efficient workflows and policy integration.</a:t>
            </a:r>
          </a:p>
          <a:p>
            <a:pPr marL="742950" lvl="1" indent="-285750" algn="l" fontAlgn="base">
              <a:buFont typeface="+mj-lt"/>
              <a:buAutoNum type="arabicPeriod"/>
            </a:pPr>
            <a:r>
              <a:rPr lang="en-US" b="0" i="0" dirty="0">
                <a:solidFill>
                  <a:srgbClr val="B8C3F5"/>
                </a:solidFill>
                <a:effectLst/>
                <a:latin typeface="Inter"/>
              </a:rPr>
              <a:t>Enhances support for citizen science projects within the university.</a:t>
            </a:r>
          </a:p>
          <a:p>
            <a:pPr algn="l" fontAlgn="base">
              <a:buFont typeface="+mj-lt"/>
              <a:buAutoNum type="arabicPeriod"/>
            </a:pPr>
            <a:r>
              <a:rPr lang="en-US" b="0" i="0" dirty="0">
                <a:solidFill>
                  <a:srgbClr val="B8C3F5"/>
                </a:solidFill>
                <a:effectLst/>
                <a:latin typeface="Inter"/>
              </a:rPr>
              <a:t>Gateway to Society (</a:t>
            </a:r>
            <a:r>
              <a:rPr lang="en-US" b="0" i="0" dirty="0" err="1">
                <a:solidFill>
                  <a:srgbClr val="B8C3F5"/>
                </a:solidFill>
                <a:effectLst/>
                <a:latin typeface="Inter"/>
              </a:rPr>
              <a:t>GtS</a:t>
            </a:r>
            <a:r>
              <a:rPr lang="en-US" b="0" i="0" dirty="0">
                <a:solidFill>
                  <a:srgbClr val="B8C3F5"/>
                </a:solidFill>
                <a:effectLst/>
                <a:latin typeface="Inter"/>
              </a:rPr>
              <a:t>)</a:t>
            </a:r>
          </a:p>
          <a:p>
            <a:pPr marL="742950" lvl="1" indent="-285750" algn="l" fontAlgn="base">
              <a:buFont typeface="+mj-lt"/>
              <a:buAutoNum type="arabicPeriod"/>
            </a:pPr>
            <a:r>
              <a:rPr lang="en-US" b="0" i="0" dirty="0">
                <a:solidFill>
                  <a:srgbClr val="B8C3F5"/>
                </a:solidFill>
                <a:effectLst/>
                <a:latin typeface="Inter"/>
              </a:rPr>
              <a:t>Empower citizens to participate in shaping research priorities.</a:t>
            </a:r>
          </a:p>
          <a:p>
            <a:pPr marL="742950" lvl="1" indent="-285750" algn="l" fontAlgn="base">
              <a:buFont typeface="+mj-lt"/>
              <a:buAutoNum type="arabicPeriod"/>
            </a:pPr>
            <a:r>
              <a:rPr lang="en-US" b="0" i="0" dirty="0">
                <a:solidFill>
                  <a:srgbClr val="B8C3F5"/>
                </a:solidFill>
                <a:effectLst/>
                <a:latin typeface="Inter"/>
              </a:rPr>
              <a:t>Ensures research findings are used in policymaking.</a:t>
            </a:r>
          </a:p>
          <a:p>
            <a:pPr marL="742950" lvl="1" indent="-285750" algn="l" fontAlgn="base">
              <a:buFont typeface="+mj-lt"/>
              <a:buAutoNum type="arabicPeriod"/>
            </a:pPr>
            <a:r>
              <a:rPr lang="en-US" b="0" i="0" dirty="0">
                <a:solidFill>
                  <a:srgbClr val="B8C3F5"/>
                </a:solidFill>
                <a:effectLst/>
                <a:latin typeface="Inter"/>
              </a:rPr>
              <a:t>Strengthens connections between research and decision-making processes.</a:t>
            </a:r>
          </a:p>
          <a:p>
            <a:pPr algn="l" fontAlgn="base">
              <a:buFont typeface="+mj-lt"/>
              <a:buAutoNum type="arabicPeriod"/>
            </a:pPr>
            <a:r>
              <a:rPr lang="en-US" b="0" i="0" dirty="0">
                <a:solidFill>
                  <a:srgbClr val="B8C3F5"/>
                </a:solidFill>
                <a:effectLst/>
                <a:latin typeface="Inter"/>
              </a:rPr>
              <a:t>Legal &amp; Safety Office Connector (LS-C)</a:t>
            </a:r>
          </a:p>
          <a:p>
            <a:pPr marL="742950" lvl="1" indent="-285750" algn="l" fontAlgn="base">
              <a:buFont typeface="+mj-lt"/>
              <a:buAutoNum type="arabicPeriod"/>
            </a:pPr>
            <a:r>
              <a:rPr lang="en-US" b="0" i="0" dirty="0">
                <a:solidFill>
                  <a:srgbClr val="B8C3F5"/>
                </a:solidFill>
                <a:effectLst/>
                <a:latin typeface="Inter"/>
              </a:rPr>
              <a:t>Ensures legal and safety compliance in citizen science projects.</a:t>
            </a:r>
          </a:p>
          <a:p>
            <a:pPr marL="742950" lvl="1" indent="-285750" algn="l" fontAlgn="base">
              <a:buFont typeface="+mj-lt"/>
              <a:buAutoNum type="arabicPeriod"/>
            </a:pPr>
            <a:r>
              <a:rPr lang="en-US" b="0" i="0" dirty="0">
                <a:solidFill>
                  <a:srgbClr val="B8C3F5"/>
                </a:solidFill>
                <a:effectLst/>
                <a:latin typeface="Inter"/>
              </a:rPr>
              <a:t>Facilitates understanding and responses to legal and safety matters.</a:t>
            </a:r>
          </a:p>
          <a:p>
            <a:pPr marL="742950" lvl="1" indent="-285750" algn="l" fontAlgn="base">
              <a:buFont typeface="+mj-lt"/>
              <a:buAutoNum type="arabicPeriod"/>
            </a:pPr>
            <a:r>
              <a:rPr lang="en-US" b="0" i="0" dirty="0">
                <a:solidFill>
                  <a:srgbClr val="B8C3F5"/>
                </a:solidFill>
                <a:effectLst/>
                <a:latin typeface="Inter"/>
              </a:rPr>
              <a:t>Safeguards participants, researchers, and institutional interests.</a:t>
            </a:r>
          </a:p>
          <a:p>
            <a:pPr algn="l" fontAlgn="base">
              <a:buFont typeface="+mj-lt"/>
              <a:buAutoNum type="arabicPeriod"/>
            </a:pPr>
            <a:r>
              <a:rPr lang="en-US" b="0" i="0" dirty="0">
                <a:solidFill>
                  <a:srgbClr val="B8C3F5"/>
                </a:solidFill>
                <a:effectLst/>
                <a:latin typeface="Inter"/>
              </a:rPr>
              <a:t>Communities Builder (CB)</a:t>
            </a:r>
          </a:p>
          <a:p>
            <a:pPr marL="742950" lvl="1" indent="-285750" algn="l" fontAlgn="base">
              <a:buFont typeface="+mj-lt"/>
              <a:buAutoNum type="arabicPeriod"/>
            </a:pPr>
            <a:r>
              <a:rPr lang="en-US" b="0" i="0" dirty="0">
                <a:solidFill>
                  <a:srgbClr val="B8C3F5"/>
                </a:solidFill>
                <a:effectLst/>
                <a:latin typeface="Inter"/>
              </a:rPr>
              <a:t>Cultivates sustainable communities around citizen science projects.</a:t>
            </a:r>
          </a:p>
          <a:p>
            <a:pPr marL="742950" lvl="1" indent="-285750" algn="l" fontAlgn="base">
              <a:buFont typeface="+mj-lt"/>
              <a:buAutoNum type="arabicPeriod"/>
            </a:pPr>
            <a:r>
              <a:rPr lang="en-US" b="0" i="0" dirty="0">
                <a:solidFill>
                  <a:srgbClr val="B8C3F5"/>
                </a:solidFill>
                <a:effectLst/>
                <a:latin typeface="Inter"/>
              </a:rPr>
              <a:t>Supports Community of Interest, Knowledge, and Practice.</a:t>
            </a:r>
          </a:p>
          <a:p>
            <a:pPr marL="742950" lvl="1" indent="-285750" algn="l" fontAlgn="base">
              <a:buFont typeface="+mj-lt"/>
              <a:buAutoNum type="arabicPeriod"/>
            </a:pPr>
            <a:r>
              <a:rPr lang="en-US" b="0" i="0" dirty="0">
                <a:solidFill>
                  <a:srgbClr val="B8C3F5"/>
                </a:solidFill>
                <a:effectLst/>
                <a:latin typeface="Inter"/>
              </a:rPr>
              <a:t>Encourages personal and collective growth within these communities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lt-LT" dirty="0"/>
          </a:p>
        </p:txBody>
      </p:sp>
      <p:sp>
        <p:nvSpPr>
          <p:cNvPr id="4" name="Slide Number Placeholder 3"/>
          <p:cNvSpPr>
            <a:spLocks noGrp="1"/>
          </p:cNvSpPr>
          <p:nvPr>
            <p:ph type="sldNum" sz="quarter" idx="5"/>
          </p:nvPr>
        </p:nvSpPr>
        <p:spPr/>
        <p:txBody>
          <a:bodyPr/>
          <a:lstStyle/>
          <a:p>
            <a:fld id="{C7A4DA17-C152-41AB-BB7E-B7AA36C42B78}" type="slidenum">
              <a:rPr lang="lt-LT" smtClean="0"/>
              <a:t>6</a:t>
            </a:fld>
            <a:endParaRPr lang="lt-LT"/>
          </a:p>
        </p:txBody>
      </p:sp>
    </p:spTree>
    <p:extLst>
      <p:ext uri="{BB962C8B-B14F-4D97-AF65-F5344CB8AC3E}">
        <p14:creationId xmlns:p14="http://schemas.microsoft.com/office/powerpoint/2010/main" val="639983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0D465-DC60-43C4-91CB-4A14F06891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t-LT"/>
          </a:p>
        </p:txBody>
      </p:sp>
      <p:sp>
        <p:nvSpPr>
          <p:cNvPr id="3" name="Subtitle 2">
            <a:extLst>
              <a:ext uri="{FF2B5EF4-FFF2-40B4-BE49-F238E27FC236}">
                <a16:creationId xmlns:a16="http://schemas.microsoft.com/office/drawing/2014/main" id="{1B68D52F-ED63-40CD-89B0-1AC9631ACA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a:extLst>
              <a:ext uri="{FF2B5EF4-FFF2-40B4-BE49-F238E27FC236}">
                <a16:creationId xmlns:a16="http://schemas.microsoft.com/office/drawing/2014/main" id="{5D2BA1A7-6942-4DEE-9C65-3B788F7DBACC}"/>
              </a:ext>
            </a:extLst>
          </p:cNvPr>
          <p:cNvSpPr>
            <a:spLocks noGrp="1"/>
          </p:cNvSpPr>
          <p:nvPr>
            <p:ph type="dt" sz="half" idx="10"/>
          </p:nvPr>
        </p:nvSpPr>
        <p:spPr/>
        <p:txBody>
          <a:bodyPr/>
          <a:lstStyle/>
          <a:p>
            <a:fld id="{E7869A07-D1E9-49CF-BFBC-8F379FF433D5}" type="datetimeFigureOut">
              <a:rPr lang="lt-LT" smtClean="0"/>
              <a:t>2025-01-03</a:t>
            </a:fld>
            <a:endParaRPr lang="lt-LT"/>
          </a:p>
        </p:txBody>
      </p:sp>
      <p:sp>
        <p:nvSpPr>
          <p:cNvPr id="5" name="Footer Placeholder 4">
            <a:extLst>
              <a:ext uri="{FF2B5EF4-FFF2-40B4-BE49-F238E27FC236}">
                <a16:creationId xmlns:a16="http://schemas.microsoft.com/office/drawing/2014/main" id="{454C8F64-902E-4BD3-84A3-30FDEE39A62F}"/>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72AB5530-E5E7-432A-94BC-1D75BE4F57C0}"/>
              </a:ext>
            </a:extLst>
          </p:cNvPr>
          <p:cNvSpPr>
            <a:spLocks noGrp="1"/>
          </p:cNvSpPr>
          <p:nvPr>
            <p:ph type="sldNum" sz="quarter" idx="12"/>
          </p:nvPr>
        </p:nvSpPr>
        <p:spPr/>
        <p:txBody>
          <a:bodyPr/>
          <a:lstStyle/>
          <a:p>
            <a:fld id="{10C8D531-DB35-4FAD-BA62-0E60C2A9B5C1}" type="slidenum">
              <a:rPr lang="lt-LT" smtClean="0"/>
              <a:t>‹#›</a:t>
            </a:fld>
            <a:endParaRPr lang="lt-LT"/>
          </a:p>
        </p:txBody>
      </p:sp>
    </p:spTree>
    <p:extLst>
      <p:ext uri="{BB962C8B-B14F-4D97-AF65-F5344CB8AC3E}">
        <p14:creationId xmlns:p14="http://schemas.microsoft.com/office/powerpoint/2010/main" val="399067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BE190-EECD-4F6E-8DA4-C1DDA88638A8}"/>
              </a:ext>
            </a:extLst>
          </p:cNvPr>
          <p:cNvSpPr>
            <a:spLocks noGrp="1"/>
          </p:cNvSpPr>
          <p:nvPr>
            <p:ph type="title"/>
          </p:nvPr>
        </p:nvSpPr>
        <p:spPr/>
        <p:txBody>
          <a:bodyPr/>
          <a:lstStyle/>
          <a:p>
            <a:r>
              <a:rPr lang="en-US"/>
              <a:t>Click to edit Master title style</a:t>
            </a:r>
            <a:endParaRPr lang="lt-LT"/>
          </a:p>
        </p:txBody>
      </p:sp>
      <p:sp>
        <p:nvSpPr>
          <p:cNvPr id="3" name="Vertical Text Placeholder 2">
            <a:extLst>
              <a:ext uri="{FF2B5EF4-FFF2-40B4-BE49-F238E27FC236}">
                <a16:creationId xmlns:a16="http://schemas.microsoft.com/office/drawing/2014/main" id="{CFFD2A2D-E4B3-4EF4-9EAB-3A08A29F5C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83B42627-E84C-44F5-96A4-C422255709D4}"/>
              </a:ext>
            </a:extLst>
          </p:cNvPr>
          <p:cNvSpPr>
            <a:spLocks noGrp="1"/>
          </p:cNvSpPr>
          <p:nvPr>
            <p:ph type="dt" sz="half" idx="10"/>
          </p:nvPr>
        </p:nvSpPr>
        <p:spPr/>
        <p:txBody>
          <a:bodyPr/>
          <a:lstStyle/>
          <a:p>
            <a:fld id="{E7869A07-D1E9-49CF-BFBC-8F379FF433D5}" type="datetimeFigureOut">
              <a:rPr lang="lt-LT" smtClean="0"/>
              <a:t>2025-01-03</a:t>
            </a:fld>
            <a:endParaRPr lang="lt-LT"/>
          </a:p>
        </p:txBody>
      </p:sp>
      <p:sp>
        <p:nvSpPr>
          <p:cNvPr id="5" name="Footer Placeholder 4">
            <a:extLst>
              <a:ext uri="{FF2B5EF4-FFF2-40B4-BE49-F238E27FC236}">
                <a16:creationId xmlns:a16="http://schemas.microsoft.com/office/drawing/2014/main" id="{DE60DD27-EF49-48C4-814B-CD14E6FC0D70}"/>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970AE058-706B-4C96-980B-866CE64EEC67}"/>
              </a:ext>
            </a:extLst>
          </p:cNvPr>
          <p:cNvSpPr>
            <a:spLocks noGrp="1"/>
          </p:cNvSpPr>
          <p:nvPr>
            <p:ph type="sldNum" sz="quarter" idx="12"/>
          </p:nvPr>
        </p:nvSpPr>
        <p:spPr/>
        <p:txBody>
          <a:bodyPr/>
          <a:lstStyle/>
          <a:p>
            <a:fld id="{10C8D531-DB35-4FAD-BA62-0E60C2A9B5C1}" type="slidenum">
              <a:rPr lang="lt-LT" smtClean="0"/>
              <a:t>‹#›</a:t>
            </a:fld>
            <a:endParaRPr lang="lt-LT"/>
          </a:p>
        </p:txBody>
      </p:sp>
    </p:spTree>
    <p:extLst>
      <p:ext uri="{BB962C8B-B14F-4D97-AF65-F5344CB8AC3E}">
        <p14:creationId xmlns:p14="http://schemas.microsoft.com/office/powerpoint/2010/main" val="2726893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7B2BBD-94E7-4520-AEDC-B51ACDA7085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t-LT"/>
          </a:p>
        </p:txBody>
      </p:sp>
      <p:sp>
        <p:nvSpPr>
          <p:cNvPr id="3" name="Vertical Text Placeholder 2">
            <a:extLst>
              <a:ext uri="{FF2B5EF4-FFF2-40B4-BE49-F238E27FC236}">
                <a16:creationId xmlns:a16="http://schemas.microsoft.com/office/drawing/2014/main" id="{B447FD56-EA86-4DC3-B4BB-2F87FD6204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24481256-CA6B-4B7B-B857-BA0840B32FA4}"/>
              </a:ext>
            </a:extLst>
          </p:cNvPr>
          <p:cNvSpPr>
            <a:spLocks noGrp="1"/>
          </p:cNvSpPr>
          <p:nvPr>
            <p:ph type="dt" sz="half" idx="10"/>
          </p:nvPr>
        </p:nvSpPr>
        <p:spPr/>
        <p:txBody>
          <a:bodyPr/>
          <a:lstStyle/>
          <a:p>
            <a:fld id="{E7869A07-D1E9-49CF-BFBC-8F379FF433D5}" type="datetimeFigureOut">
              <a:rPr lang="lt-LT" smtClean="0"/>
              <a:t>2025-01-03</a:t>
            </a:fld>
            <a:endParaRPr lang="lt-LT"/>
          </a:p>
        </p:txBody>
      </p:sp>
      <p:sp>
        <p:nvSpPr>
          <p:cNvPr id="5" name="Footer Placeholder 4">
            <a:extLst>
              <a:ext uri="{FF2B5EF4-FFF2-40B4-BE49-F238E27FC236}">
                <a16:creationId xmlns:a16="http://schemas.microsoft.com/office/drawing/2014/main" id="{B4B6148F-932F-47B7-A8BB-11DCA66407A7}"/>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891F42BC-45A2-48B4-9106-72DC999F9D0C}"/>
              </a:ext>
            </a:extLst>
          </p:cNvPr>
          <p:cNvSpPr>
            <a:spLocks noGrp="1"/>
          </p:cNvSpPr>
          <p:nvPr>
            <p:ph type="sldNum" sz="quarter" idx="12"/>
          </p:nvPr>
        </p:nvSpPr>
        <p:spPr/>
        <p:txBody>
          <a:bodyPr/>
          <a:lstStyle/>
          <a:p>
            <a:fld id="{10C8D531-DB35-4FAD-BA62-0E60C2A9B5C1}" type="slidenum">
              <a:rPr lang="lt-LT" smtClean="0"/>
              <a:t>‹#›</a:t>
            </a:fld>
            <a:endParaRPr lang="lt-LT"/>
          </a:p>
        </p:txBody>
      </p:sp>
    </p:spTree>
    <p:extLst>
      <p:ext uri="{BB962C8B-B14F-4D97-AF65-F5344CB8AC3E}">
        <p14:creationId xmlns:p14="http://schemas.microsoft.com/office/powerpoint/2010/main" val="39406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_White background">
    <p:bg>
      <p:bgPr>
        <a:solidFill>
          <a:schemeClr val="bg1"/>
        </a:solidFill>
        <a:effectLst/>
      </p:bgPr>
    </p:bg>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DCD1856C-F327-BF49-A715-D3258E845AB5}"/>
              </a:ext>
            </a:extLst>
          </p:cNvPr>
          <p:cNvSpPr>
            <a:spLocks noGrp="1"/>
          </p:cNvSpPr>
          <p:nvPr>
            <p:ph type="body" sz="quarter" idx="11" hasCustomPrompt="1"/>
          </p:nvPr>
        </p:nvSpPr>
        <p:spPr>
          <a:xfrm>
            <a:off x="641645" y="600737"/>
            <a:ext cx="8978606" cy="509636"/>
          </a:xfrm>
          <a:prstGeom prst="rect">
            <a:avLst/>
          </a:prstGeom>
        </p:spPr>
        <p:txBody>
          <a:bodyPr/>
          <a:lstStyle>
            <a:lvl1pPr marL="0" indent="0">
              <a:buNone/>
              <a:defRPr sz="3000" b="1" i="0">
                <a:solidFill>
                  <a:schemeClr val="tx1"/>
                </a:solidFill>
                <a:latin typeface="Arial" panose="020B0604020202020204" pitchFamily="34" charset="0"/>
                <a:ea typeface="Inter Semi Bold" panose="020B05020300000000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
        <p:nvSpPr>
          <p:cNvPr id="21" name="Text Placeholder 20">
            <a:extLst>
              <a:ext uri="{FF2B5EF4-FFF2-40B4-BE49-F238E27FC236}">
                <a16:creationId xmlns:a16="http://schemas.microsoft.com/office/drawing/2014/main" id="{B4B86B12-DA76-274D-9D4F-46D64739DB84}"/>
              </a:ext>
            </a:extLst>
          </p:cNvPr>
          <p:cNvSpPr>
            <a:spLocks noGrp="1"/>
          </p:cNvSpPr>
          <p:nvPr>
            <p:ph type="body" sz="quarter" idx="15" hasCustomPrompt="1"/>
          </p:nvPr>
        </p:nvSpPr>
        <p:spPr>
          <a:xfrm>
            <a:off x="639930" y="4374624"/>
            <a:ext cx="9828212" cy="1860720"/>
          </a:xfrm>
          <a:prstGeom prst="rect">
            <a:avLst/>
          </a:prstGeom>
        </p:spPr>
        <p:txBody>
          <a:bodyPr anchor="t"/>
          <a:lstStyle>
            <a:lvl1pPr marL="0" indent="0">
              <a:lnSpc>
                <a:spcPct val="110000"/>
              </a:lnSpc>
              <a:spcBef>
                <a:spcPts val="0"/>
              </a:spcBef>
              <a:spcAft>
                <a:spcPts val="0"/>
              </a:spcAft>
              <a:buFont typeface="+mj-lt"/>
              <a:buNone/>
              <a:defRPr sz="1600" b="0" i="0">
                <a:solidFill>
                  <a:schemeClr val="tx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err="1"/>
              <a:t>Text</a:t>
            </a:r>
            <a:endParaRPr lang="lt-LT" dirty="0"/>
          </a:p>
          <a:p>
            <a:pPr lvl="0"/>
            <a:r>
              <a:rPr lang="lt-LT" dirty="0" err="1"/>
              <a:t>second</a:t>
            </a:r>
            <a:r>
              <a:rPr lang="lt-LT" dirty="0"/>
              <a:t> line</a:t>
            </a:r>
          </a:p>
        </p:txBody>
      </p:sp>
      <p:sp>
        <p:nvSpPr>
          <p:cNvPr id="22" name="Text Placeholder 20">
            <a:extLst>
              <a:ext uri="{FF2B5EF4-FFF2-40B4-BE49-F238E27FC236}">
                <a16:creationId xmlns:a16="http://schemas.microsoft.com/office/drawing/2014/main" id="{587BF503-4657-4144-AE5A-7FC3C4A8467D}"/>
              </a:ext>
            </a:extLst>
          </p:cNvPr>
          <p:cNvSpPr>
            <a:spLocks noGrp="1"/>
          </p:cNvSpPr>
          <p:nvPr>
            <p:ph type="body" sz="quarter" idx="12" hasCustomPrompt="1"/>
          </p:nvPr>
        </p:nvSpPr>
        <p:spPr>
          <a:xfrm>
            <a:off x="643723" y="3048000"/>
            <a:ext cx="9828212" cy="1019347"/>
          </a:xfrm>
          <a:prstGeom prst="rect">
            <a:avLst/>
          </a:prstGeom>
        </p:spPr>
        <p:txBody>
          <a:bodyPr anchor="b"/>
          <a:lstStyle>
            <a:lvl1pPr marL="0" indent="0">
              <a:lnSpc>
                <a:spcPct val="110000"/>
              </a:lnSpc>
              <a:spcBef>
                <a:spcPts val="0"/>
              </a:spcBef>
              <a:spcAft>
                <a:spcPts val="0"/>
              </a:spcAft>
              <a:buFont typeface="+mj-lt"/>
              <a:buNone/>
              <a:defRPr sz="2200" b="1" i="0">
                <a:solidFill>
                  <a:schemeClr val="tx1"/>
                </a:solidFill>
                <a:latin typeface="Arial" panose="020B0604020202020204" pitchFamily="34" charset="0"/>
                <a:ea typeface="Inter Medium" panose="020B0502030000000004" pitchFamily="34" charset="0"/>
                <a:cs typeface="Arial" panose="020B0604020202020204" pitchFamily="34" charset="0"/>
              </a:defRPr>
            </a:lvl1pPr>
          </a:lstStyle>
          <a:p>
            <a:pPr lvl="0"/>
            <a:r>
              <a:rPr lang="lt-LT" dirty="0" err="1"/>
              <a:t>Header</a:t>
            </a:r>
            <a:r>
              <a:rPr lang="lt-LT" dirty="0"/>
              <a:t> 2</a:t>
            </a:r>
          </a:p>
        </p:txBody>
      </p:sp>
      <p:pic>
        <p:nvPicPr>
          <p:cNvPr id="9" name="Picture 8">
            <a:extLst>
              <a:ext uri="{FF2B5EF4-FFF2-40B4-BE49-F238E27FC236}">
                <a16:creationId xmlns:a16="http://schemas.microsoft.com/office/drawing/2014/main" id="{C66F165C-7173-9B41-9B41-5FC5C0B7D53F}"/>
              </a:ext>
            </a:extLst>
          </p:cNvPr>
          <p:cNvPicPr>
            <a:picLocks noChangeAspect="1"/>
          </p:cNvPicPr>
          <p:nvPr userDrawn="1"/>
        </p:nvPicPr>
        <p:blipFill>
          <a:blip r:embed="rId2"/>
          <a:stretch>
            <a:fillRect/>
          </a:stretch>
        </p:blipFill>
        <p:spPr>
          <a:xfrm>
            <a:off x="0" y="1351225"/>
            <a:ext cx="12192000" cy="190500"/>
          </a:xfrm>
          <a:prstGeom prst="rect">
            <a:avLst/>
          </a:prstGeom>
        </p:spPr>
      </p:pic>
      <p:pic>
        <p:nvPicPr>
          <p:cNvPr id="14" name="Picture 13">
            <a:extLst>
              <a:ext uri="{FF2B5EF4-FFF2-40B4-BE49-F238E27FC236}">
                <a16:creationId xmlns:a16="http://schemas.microsoft.com/office/drawing/2014/main" id="{0B47D6DC-D91B-A144-80BE-9E55BF0FD1FC}"/>
              </a:ext>
            </a:extLst>
          </p:cNvPr>
          <p:cNvPicPr>
            <a:picLocks noChangeAspect="1"/>
          </p:cNvPicPr>
          <p:nvPr userDrawn="1"/>
        </p:nvPicPr>
        <p:blipFill>
          <a:blip r:embed="rId3"/>
          <a:stretch>
            <a:fillRect/>
          </a:stretch>
        </p:blipFill>
        <p:spPr>
          <a:xfrm>
            <a:off x="11163222" y="696316"/>
            <a:ext cx="590985" cy="318475"/>
          </a:xfrm>
          <a:prstGeom prst="rect">
            <a:avLst/>
          </a:prstGeom>
        </p:spPr>
      </p:pic>
      <p:sp>
        <p:nvSpPr>
          <p:cNvPr id="8" name="Slide Number Placeholder 3">
            <a:extLst>
              <a:ext uri="{FF2B5EF4-FFF2-40B4-BE49-F238E27FC236}">
                <a16:creationId xmlns:a16="http://schemas.microsoft.com/office/drawing/2014/main" id="{BAFD13B1-56F9-4444-AA73-38EC04BF9A0A}"/>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tx1"/>
                </a:solidFill>
                <a:latin typeface="Arial" panose="020B0604020202020204" pitchFamily="34" charset="0"/>
                <a:ea typeface="Inter Semi Bold" panose="020B0502030000000004" pitchFamily="34" charset="0"/>
                <a:cs typeface="Arial" panose="020B0604020202020204" pitchFamily="34" charset="0"/>
              </a:rPr>
              <a:pPr algn="ctr"/>
              <a:t>‹#›</a:t>
            </a:fld>
            <a:endParaRPr lang="en-US" sz="1400" b="1" i="0" dirty="0">
              <a:solidFill>
                <a:schemeClr val="tx1"/>
              </a:solidFill>
              <a:latin typeface="Arial" panose="020B0604020202020204" pitchFamily="34" charset="0"/>
              <a:ea typeface="Inter Semi Bold" panose="020B0502030000000004" pitchFamily="34" charset="0"/>
              <a:cs typeface="Arial" panose="020B0604020202020204" pitchFamily="34" charset="0"/>
            </a:endParaRPr>
          </a:p>
        </p:txBody>
      </p:sp>
    </p:spTree>
    <p:extLst>
      <p:ext uri="{BB962C8B-B14F-4D97-AF65-F5344CB8AC3E}">
        <p14:creationId xmlns:p14="http://schemas.microsoft.com/office/powerpoint/2010/main" val="1881415450"/>
      </p:ext>
    </p:extLst>
  </p:cSld>
  <p:clrMapOvr>
    <a:masterClrMapping/>
  </p:clrMapOvr>
  <p:extLst>
    <p:ext uri="{DCECCB84-F9BA-43D5-87BE-67443E8EF086}">
      <p15:sldGuideLst xmlns:p15="http://schemas.microsoft.com/office/powerpoint/2012/main">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8" pos="6584">
          <p15:clr>
            <a:srgbClr val="FBAE40"/>
          </p15:clr>
        </p15:guide>
        <p15:guide id="9" pos="6040">
          <p15:clr>
            <a:srgbClr val="FBAE40"/>
          </p15:clr>
        </p15:guide>
        <p15:guide id="10" orient="horz" pos="3090">
          <p15:clr>
            <a:srgbClr val="FBAE40"/>
          </p15:clr>
        </p15:guide>
        <p15:guide id="11" orient="horz" pos="1842">
          <p15:clr>
            <a:srgbClr val="FBAE40"/>
          </p15:clr>
        </p15:guide>
        <p15:guide id="12" orient="horz" pos="1230">
          <p15:clr>
            <a:srgbClr val="FBAE40"/>
          </p15:clr>
        </p15:guide>
        <p15:guide id="13" orient="horz" pos="913">
          <p15:clr>
            <a:srgbClr val="FBAE40"/>
          </p15:clr>
        </p15:guide>
        <p15:guide id="14" orient="horz" pos="618">
          <p15:clr>
            <a:srgbClr val="FBAE40"/>
          </p15:clr>
        </p15:guide>
        <p15:guide id="15" orient="horz" pos="2478">
          <p15:clr>
            <a:srgbClr val="FBAE40"/>
          </p15:clr>
        </p15:guide>
        <p15:guide id="16" pos="393">
          <p15:clr>
            <a:srgbClr val="FBAE40"/>
          </p15:clr>
        </p15:guide>
        <p15:guide id="17" orient="horz" pos="3929">
          <p15:clr>
            <a:srgbClr val="FBAE40"/>
          </p15:clr>
        </p15:guide>
        <p15:guide id="18" orient="horz" pos="36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65E7E-D4CF-4728-B366-CFBFD2019564}"/>
              </a:ext>
            </a:extLst>
          </p:cNvPr>
          <p:cNvSpPr>
            <a:spLocks noGrp="1"/>
          </p:cNvSpPr>
          <p:nvPr>
            <p:ph type="title"/>
          </p:nvPr>
        </p:nvSpPr>
        <p:spPr/>
        <p:txBody>
          <a:bodyPr/>
          <a:lstStyle/>
          <a:p>
            <a:r>
              <a:rPr lang="en-US"/>
              <a:t>Click to edit Master title style</a:t>
            </a:r>
            <a:endParaRPr lang="lt-LT"/>
          </a:p>
        </p:txBody>
      </p:sp>
      <p:sp>
        <p:nvSpPr>
          <p:cNvPr id="3" name="Content Placeholder 2">
            <a:extLst>
              <a:ext uri="{FF2B5EF4-FFF2-40B4-BE49-F238E27FC236}">
                <a16:creationId xmlns:a16="http://schemas.microsoft.com/office/drawing/2014/main" id="{569A58A6-D8ED-4A14-9D17-C2E066093A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5FA1F009-1ED5-4D94-82C6-967C9A2987A0}"/>
              </a:ext>
            </a:extLst>
          </p:cNvPr>
          <p:cNvSpPr>
            <a:spLocks noGrp="1"/>
          </p:cNvSpPr>
          <p:nvPr>
            <p:ph type="dt" sz="half" idx="10"/>
          </p:nvPr>
        </p:nvSpPr>
        <p:spPr/>
        <p:txBody>
          <a:bodyPr/>
          <a:lstStyle/>
          <a:p>
            <a:fld id="{E7869A07-D1E9-49CF-BFBC-8F379FF433D5}" type="datetimeFigureOut">
              <a:rPr lang="lt-LT" smtClean="0"/>
              <a:t>2025-01-03</a:t>
            </a:fld>
            <a:endParaRPr lang="lt-LT"/>
          </a:p>
        </p:txBody>
      </p:sp>
      <p:sp>
        <p:nvSpPr>
          <p:cNvPr id="5" name="Footer Placeholder 4">
            <a:extLst>
              <a:ext uri="{FF2B5EF4-FFF2-40B4-BE49-F238E27FC236}">
                <a16:creationId xmlns:a16="http://schemas.microsoft.com/office/drawing/2014/main" id="{9C53CF46-976C-4FDA-A5A4-88857B4F7672}"/>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367BCB11-DD24-466C-B7E4-B55DADD4115A}"/>
              </a:ext>
            </a:extLst>
          </p:cNvPr>
          <p:cNvSpPr>
            <a:spLocks noGrp="1"/>
          </p:cNvSpPr>
          <p:nvPr>
            <p:ph type="sldNum" sz="quarter" idx="12"/>
          </p:nvPr>
        </p:nvSpPr>
        <p:spPr/>
        <p:txBody>
          <a:bodyPr/>
          <a:lstStyle/>
          <a:p>
            <a:fld id="{10C8D531-DB35-4FAD-BA62-0E60C2A9B5C1}" type="slidenum">
              <a:rPr lang="lt-LT" smtClean="0"/>
              <a:t>‹#›</a:t>
            </a:fld>
            <a:endParaRPr lang="lt-LT"/>
          </a:p>
        </p:txBody>
      </p:sp>
    </p:spTree>
    <p:extLst>
      <p:ext uri="{BB962C8B-B14F-4D97-AF65-F5344CB8AC3E}">
        <p14:creationId xmlns:p14="http://schemas.microsoft.com/office/powerpoint/2010/main" val="3918107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0DF3E-7553-46C6-80DD-5280D921FE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t-LT"/>
          </a:p>
        </p:txBody>
      </p:sp>
      <p:sp>
        <p:nvSpPr>
          <p:cNvPr id="3" name="Text Placeholder 2">
            <a:extLst>
              <a:ext uri="{FF2B5EF4-FFF2-40B4-BE49-F238E27FC236}">
                <a16:creationId xmlns:a16="http://schemas.microsoft.com/office/drawing/2014/main" id="{ECE42008-31BE-40CF-9F41-22AA8BC747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2806F9-AC7B-4120-9A2A-68D684692E4A}"/>
              </a:ext>
            </a:extLst>
          </p:cNvPr>
          <p:cNvSpPr>
            <a:spLocks noGrp="1"/>
          </p:cNvSpPr>
          <p:nvPr>
            <p:ph type="dt" sz="half" idx="10"/>
          </p:nvPr>
        </p:nvSpPr>
        <p:spPr/>
        <p:txBody>
          <a:bodyPr/>
          <a:lstStyle/>
          <a:p>
            <a:fld id="{E7869A07-D1E9-49CF-BFBC-8F379FF433D5}" type="datetimeFigureOut">
              <a:rPr lang="lt-LT" smtClean="0"/>
              <a:t>2025-01-03</a:t>
            </a:fld>
            <a:endParaRPr lang="lt-LT"/>
          </a:p>
        </p:txBody>
      </p:sp>
      <p:sp>
        <p:nvSpPr>
          <p:cNvPr id="5" name="Footer Placeholder 4">
            <a:extLst>
              <a:ext uri="{FF2B5EF4-FFF2-40B4-BE49-F238E27FC236}">
                <a16:creationId xmlns:a16="http://schemas.microsoft.com/office/drawing/2014/main" id="{B0920952-2EC7-48D4-B0C4-D473072191A6}"/>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DF0E5416-7B6E-4231-AE07-9AF379467FB9}"/>
              </a:ext>
            </a:extLst>
          </p:cNvPr>
          <p:cNvSpPr>
            <a:spLocks noGrp="1"/>
          </p:cNvSpPr>
          <p:nvPr>
            <p:ph type="sldNum" sz="quarter" idx="12"/>
          </p:nvPr>
        </p:nvSpPr>
        <p:spPr/>
        <p:txBody>
          <a:bodyPr/>
          <a:lstStyle/>
          <a:p>
            <a:fld id="{10C8D531-DB35-4FAD-BA62-0E60C2A9B5C1}" type="slidenum">
              <a:rPr lang="lt-LT" smtClean="0"/>
              <a:t>‹#›</a:t>
            </a:fld>
            <a:endParaRPr lang="lt-LT"/>
          </a:p>
        </p:txBody>
      </p:sp>
    </p:spTree>
    <p:extLst>
      <p:ext uri="{BB962C8B-B14F-4D97-AF65-F5344CB8AC3E}">
        <p14:creationId xmlns:p14="http://schemas.microsoft.com/office/powerpoint/2010/main" val="3497714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81EAA-FEE5-4167-A9DE-14BD5B6C84C9}"/>
              </a:ext>
            </a:extLst>
          </p:cNvPr>
          <p:cNvSpPr>
            <a:spLocks noGrp="1"/>
          </p:cNvSpPr>
          <p:nvPr>
            <p:ph type="title"/>
          </p:nvPr>
        </p:nvSpPr>
        <p:spPr/>
        <p:txBody>
          <a:bodyPr/>
          <a:lstStyle/>
          <a:p>
            <a:r>
              <a:rPr lang="en-US"/>
              <a:t>Click to edit Master title style</a:t>
            </a:r>
            <a:endParaRPr lang="lt-LT"/>
          </a:p>
        </p:txBody>
      </p:sp>
      <p:sp>
        <p:nvSpPr>
          <p:cNvPr id="3" name="Content Placeholder 2">
            <a:extLst>
              <a:ext uri="{FF2B5EF4-FFF2-40B4-BE49-F238E27FC236}">
                <a16:creationId xmlns:a16="http://schemas.microsoft.com/office/drawing/2014/main" id="{D2EAC02E-85BF-4583-AB9A-336F624681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a:extLst>
              <a:ext uri="{FF2B5EF4-FFF2-40B4-BE49-F238E27FC236}">
                <a16:creationId xmlns:a16="http://schemas.microsoft.com/office/drawing/2014/main" id="{930951AA-B996-4CC4-B40D-D86843178A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a:extLst>
              <a:ext uri="{FF2B5EF4-FFF2-40B4-BE49-F238E27FC236}">
                <a16:creationId xmlns:a16="http://schemas.microsoft.com/office/drawing/2014/main" id="{B46121DF-3581-4625-AAB1-C9EF7B75DBD0}"/>
              </a:ext>
            </a:extLst>
          </p:cNvPr>
          <p:cNvSpPr>
            <a:spLocks noGrp="1"/>
          </p:cNvSpPr>
          <p:nvPr>
            <p:ph type="dt" sz="half" idx="10"/>
          </p:nvPr>
        </p:nvSpPr>
        <p:spPr/>
        <p:txBody>
          <a:bodyPr/>
          <a:lstStyle/>
          <a:p>
            <a:fld id="{E7869A07-D1E9-49CF-BFBC-8F379FF433D5}" type="datetimeFigureOut">
              <a:rPr lang="lt-LT" smtClean="0"/>
              <a:t>2025-01-03</a:t>
            </a:fld>
            <a:endParaRPr lang="lt-LT"/>
          </a:p>
        </p:txBody>
      </p:sp>
      <p:sp>
        <p:nvSpPr>
          <p:cNvPr id="6" name="Footer Placeholder 5">
            <a:extLst>
              <a:ext uri="{FF2B5EF4-FFF2-40B4-BE49-F238E27FC236}">
                <a16:creationId xmlns:a16="http://schemas.microsoft.com/office/drawing/2014/main" id="{85BD6715-F08F-40D4-84D8-F64CF03EC29E}"/>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48CBC952-C613-40F0-BF59-D4EC7734AADC}"/>
              </a:ext>
            </a:extLst>
          </p:cNvPr>
          <p:cNvSpPr>
            <a:spLocks noGrp="1"/>
          </p:cNvSpPr>
          <p:nvPr>
            <p:ph type="sldNum" sz="quarter" idx="12"/>
          </p:nvPr>
        </p:nvSpPr>
        <p:spPr/>
        <p:txBody>
          <a:bodyPr/>
          <a:lstStyle/>
          <a:p>
            <a:fld id="{10C8D531-DB35-4FAD-BA62-0E60C2A9B5C1}" type="slidenum">
              <a:rPr lang="lt-LT" smtClean="0"/>
              <a:t>‹#›</a:t>
            </a:fld>
            <a:endParaRPr lang="lt-LT"/>
          </a:p>
        </p:txBody>
      </p:sp>
    </p:spTree>
    <p:extLst>
      <p:ext uri="{BB962C8B-B14F-4D97-AF65-F5344CB8AC3E}">
        <p14:creationId xmlns:p14="http://schemas.microsoft.com/office/powerpoint/2010/main" val="2091450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3F974-1849-4D32-89D5-197CE1F7D40D}"/>
              </a:ext>
            </a:extLst>
          </p:cNvPr>
          <p:cNvSpPr>
            <a:spLocks noGrp="1"/>
          </p:cNvSpPr>
          <p:nvPr>
            <p:ph type="title"/>
          </p:nvPr>
        </p:nvSpPr>
        <p:spPr>
          <a:xfrm>
            <a:off x="839788" y="365125"/>
            <a:ext cx="10515600" cy="1325563"/>
          </a:xfrm>
        </p:spPr>
        <p:txBody>
          <a:bodyPr/>
          <a:lstStyle/>
          <a:p>
            <a:r>
              <a:rPr lang="en-US"/>
              <a:t>Click to edit Master title style</a:t>
            </a:r>
            <a:endParaRPr lang="lt-LT"/>
          </a:p>
        </p:txBody>
      </p:sp>
      <p:sp>
        <p:nvSpPr>
          <p:cNvPr id="3" name="Text Placeholder 2">
            <a:extLst>
              <a:ext uri="{FF2B5EF4-FFF2-40B4-BE49-F238E27FC236}">
                <a16:creationId xmlns:a16="http://schemas.microsoft.com/office/drawing/2014/main" id="{792680F4-B3F3-461B-8707-F624E4723E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5926C1-BCB4-4D96-8427-B9466D3C79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a:extLst>
              <a:ext uri="{FF2B5EF4-FFF2-40B4-BE49-F238E27FC236}">
                <a16:creationId xmlns:a16="http://schemas.microsoft.com/office/drawing/2014/main" id="{C1C79908-2AF0-408B-B184-F1C51880F8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376A81-46D4-4ACA-8DFD-5226A30670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a:extLst>
              <a:ext uri="{FF2B5EF4-FFF2-40B4-BE49-F238E27FC236}">
                <a16:creationId xmlns:a16="http://schemas.microsoft.com/office/drawing/2014/main" id="{2739B7F5-C284-4855-BF99-5E3D44206F0F}"/>
              </a:ext>
            </a:extLst>
          </p:cNvPr>
          <p:cNvSpPr>
            <a:spLocks noGrp="1"/>
          </p:cNvSpPr>
          <p:nvPr>
            <p:ph type="dt" sz="half" idx="10"/>
          </p:nvPr>
        </p:nvSpPr>
        <p:spPr/>
        <p:txBody>
          <a:bodyPr/>
          <a:lstStyle/>
          <a:p>
            <a:fld id="{E7869A07-D1E9-49CF-BFBC-8F379FF433D5}" type="datetimeFigureOut">
              <a:rPr lang="lt-LT" smtClean="0"/>
              <a:t>2025-01-03</a:t>
            </a:fld>
            <a:endParaRPr lang="lt-LT"/>
          </a:p>
        </p:txBody>
      </p:sp>
      <p:sp>
        <p:nvSpPr>
          <p:cNvPr id="8" name="Footer Placeholder 7">
            <a:extLst>
              <a:ext uri="{FF2B5EF4-FFF2-40B4-BE49-F238E27FC236}">
                <a16:creationId xmlns:a16="http://schemas.microsoft.com/office/drawing/2014/main" id="{59D5E1E4-AAAC-4637-A703-41501B6E0B85}"/>
              </a:ext>
            </a:extLst>
          </p:cNvPr>
          <p:cNvSpPr>
            <a:spLocks noGrp="1"/>
          </p:cNvSpPr>
          <p:nvPr>
            <p:ph type="ftr" sz="quarter" idx="11"/>
          </p:nvPr>
        </p:nvSpPr>
        <p:spPr/>
        <p:txBody>
          <a:bodyPr/>
          <a:lstStyle/>
          <a:p>
            <a:endParaRPr lang="lt-LT"/>
          </a:p>
        </p:txBody>
      </p:sp>
      <p:sp>
        <p:nvSpPr>
          <p:cNvPr id="9" name="Slide Number Placeholder 8">
            <a:extLst>
              <a:ext uri="{FF2B5EF4-FFF2-40B4-BE49-F238E27FC236}">
                <a16:creationId xmlns:a16="http://schemas.microsoft.com/office/drawing/2014/main" id="{05770438-B4DD-4784-9F2C-6EA8D26EA2BA}"/>
              </a:ext>
            </a:extLst>
          </p:cNvPr>
          <p:cNvSpPr>
            <a:spLocks noGrp="1"/>
          </p:cNvSpPr>
          <p:nvPr>
            <p:ph type="sldNum" sz="quarter" idx="12"/>
          </p:nvPr>
        </p:nvSpPr>
        <p:spPr/>
        <p:txBody>
          <a:bodyPr/>
          <a:lstStyle/>
          <a:p>
            <a:fld id="{10C8D531-DB35-4FAD-BA62-0E60C2A9B5C1}" type="slidenum">
              <a:rPr lang="lt-LT" smtClean="0"/>
              <a:t>‹#›</a:t>
            </a:fld>
            <a:endParaRPr lang="lt-LT"/>
          </a:p>
        </p:txBody>
      </p:sp>
    </p:spTree>
    <p:extLst>
      <p:ext uri="{BB962C8B-B14F-4D97-AF65-F5344CB8AC3E}">
        <p14:creationId xmlns:p14="http://schemas.microsoft.com/office/powerpoint/2010/main" val="399051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5239A-253D-4BF0-AF3A-440D283FC62F}"/>
              </a:ext>
            </a:extLst>
          </p:cNvPr>
          <p:cNvSpPr>
            <a:spLocks noGrp="1"/>
          </p:cNvSpPr>
          <p:nvPr>
            <p:ph type="title"/>
          </p:nvPr>
        </p:nvSpPr>
        <p:spPr/>
        <p:txBody>
          <a:bodyPr/>
          <a:lstStyle/>
          <a:p>
            <a:r>
              <a:rPr lang="en-US"/>
              <a:t>Click to edit Master title style</a:t>
            </a:r>
            <a:endParaRPr lang="lt-LT"/>
          </a:p>
        </p:txBody>
      </p:sp>
      <p:sp>
        <p:nvSpPr>
          <p:cNvPr id="3" name="Date Placeholder 2">
            <a:extLst>
              <a:ext uri="{FF2B5EF4-FFF2-40B4-BE49-F238E27FC236}">
                <a16:creationId xmlns:a16="http://schemas.microsoft.com/office/drawing/2014/main" id="{B20FA14C-36C1-4702-B7AA-E0939C26D23C}"/>
              </a:ext>
            </a:extLst>
          </p:cNvPr>
          <p:cNvSpPr>
            <a:spLocks noGrp="1"/>
          </p:cNvSpPr>
          <p:nvPr>
            <p:ph type="dt" sz="half" idx="10"/>
          </p:nvPr>
        </p:nvSpPr>
        <p:spPr/>
        <p:txBody>
          <a:bodyPr/>
          <a:lstStyle/>
          <a:p>
            <a:fld id="{E7869A07-D1E9-49CF-BFBC-8F379FF433D5}" type="datetimeFigureOut">
              <a:rPr lang="lt-LT" smtClean="0"/>
              <a:t>2025-01-03</a:t>
            </a:fld>
            <a:endParaRPr lang="lt-LT"/>
          </a:p>
        </p:txBody>
      </p:sp>
      <p:sp>
        <p:nvSpPr>
          <p:cNvPr id="4" name="Footer Placeholder 3">
            <a:extLst>
              <a:ext uri="{FF2B5EF4-FFF2-40B4-BE49-F238E27FC236}">
                <a16:creationId xmlns:a16="http://schemas.microsoft.com/office/drawing/2014/main" id="{A5051140-D681-4170-AD8C-B61CE5669F30}"/>
              </a:ext>
            </a:extLst>
          </p:cNvPr>
          <p:cNvSpPr>
            <a:spLocks noGrp="1"/>
          </p:cNvSpPr>
          <p:nvPr>
            <p:ph type="ftr" sz="quarter" idx="11"/>
          </p:nvPr>
        </p:nvSpPr>
        <p:spPr/>
        <p:txBody>
          <a:bodyPr/>
          <a:lstStyle/>
          <a:p>
            <a:endParaRPr lang="lt-LT"/>
          </a:p>
        </p:txBody>
      </p:sp>
      <p:sp>
        <p:nvSpPr>
          <p:cNvPr id="5" name="Slide Number Placeholder 4">
            <a:extLst>
              <a:ext uri="{FF2B5EF4-FFF2-40B4-BE49-F238E27FC236}">
                <a16:creationId xmlns:a16="http://schemas.microsoft.com/office/drawing/2014/main" id="{ED489AAF-DF0A-4943-A792-619CD98DD488}"/>
              </a:ext>
            </a:extLst>
          </p:cNvPr>
          <p:cNvSpPr>
            <a:spLocks noGrp="1"/>
          </p:cNvSpPr>
          <p:nvPr>
            <p:ph type="sldNum" sz="quarter" idx="12"/>
          </p:nvPr>
        </p:nvSpPr>
        <p:spPr/>
        <p:txBody>
          <a:bodyPr/>
          <a:lstStyle/>
          <a:p>
            <a:fld id="{10C8D531-DB35-4FAD-BA62-0E60C2A9B5C1}" type="slidenum">
              <a:rPr lang="lt-LT" smtClean="0"/>
              <a:t>‹#›</a:t>
            </a:fld>
            <a:endParaRPr lang="lt-LT"/>
          </a:p>
        </p:txBody>
      </p:sp>
    </p:spTree>
    <p:extLst>
      <p:ext uri="{BB962C8B-B14F-4D97-AF65-F5344CB8AC3E}">
        <p14:creationId xmlns:p14="http://schemas.microsoft.com/office/powerpoint/2010/main" val="1005276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90E5EF-CA81-486B-962B-A9625F37092D}"/>
              </a:ext>
            </a:extLst>
          </p:cNvPr>
          <p:cNvSpPr>
            <a:spLocks noGrp="1"/>
          </p:cNvSpPr>
          <p:nvPr>
            <p:ph type="dt" sz="half" idx="10"/>
          </p:nvPr>
        </p:nvSpPr>
        <p:spPr/>
        <p:txBody>
          <a:bodyPr/>
          <a:lstStyle/>
          <a:p>
            <a:fld id="{E7869A07-D1E9-49CF-BFBC-8F379FF433D5}" type="datetimeFigureOut">
              <a:rPr lang="lt-LT" smtClean="0"/>
              <a:t>2025-01-03</a:t>
            </a:fld>
            <a:endParaRPr lang="lt-LT"/>
          </a:p>
        </p:txBody>
      </p:sp>
      <p:sp>
        <p:nvSpPr>
          <p:cNvPr id="3" name="Footer Placeholder 2">
            <a:extLst>
              <a:ext uri="{FF2B5EF4-FFF2-40B4-BE49-F238E27FC236}">
                <a16:creationId xmlns:a16="http://schemas.microsoft.com/office/drawing/2014/main" id="{119987CB-4BE9-473C-9053-90F4727120C6}"/>
              </a:ext>
            </a:extLst>
          </p:cNvPr>
          <p:cNvSpPr>
            <a:spLocks noGrp="1"/>
          </p:cNvSpPr>
          <p:nvPr>
            <p:ph type="ftr" sz="quarter" idx="11"/>
          </p:nvPr>
        </p:nvSpPr>
        <p:spPr/>
        <p:txBody>
          <a:bodyPr/>
          <a:lstStyle/>
          <a:p>
            <a:endParaRPr lang="lt-LT"/>
          </a:p>
        </p:txBody>
      </p:sp>
      <p:sp>
        <p:nvSpPr>
          <p:cNvPr id="4" name="Slide Number Placeholder 3">
            <a:extLst>
              <a:ext uri="{FF2B5EF4-FFF2-40B4-BE49-F238E27FC236}">
                <a16:creationId xmlns:a16="http://schemas.microsoft.com/office/drawing/2014/main" id="{4B7D0EC6-EB09-4118-A636-144DBEF94A51}"/>
              </a:ext>
            </a:extLst>
          </p:cNvPr>
          <p:cNvSpPr>
            <a:spLocks noGrp="1"/>
          </p:cNvSpPr>
          <p:nvPr>
            <p:ph type="sldNum" sz="quarter" idx="12"/>
          </p:nvPr>
        </p:nvSpPr>
        <p:spPr/>
        <p:txBody>
          <a:bodyPr/>
          <a:lstStyle/>
          <a:p>
            <a:fld id="{10C8D531-DB35-4FAD-BA62-0E60C2A9B5C1}" type="slidenum">
              <a:rPr lang="lt-LT" smtClean="0"/>
              <a:t>‹#›</a:t>
            </a:fld>
            <a:endParaRPr lang="lt-LT"/>
          </a:p>
        </p:txBody>
      </p:sp>
    </p:spTree>
    <p:extLst>
      <p:ext uri="{BB962C8B-B14F-4D97-AF65-F5344CB8AC3E}">
        <p14:creationId xmlns:p14="http://schemas.microsoft.com/office/powerpoint/2010/main" val="493625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B5B32-8251-47EA-8AF4-E1E58717B0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Content Placeholder 2">
            <a:extLst>
              <a:ext uri="{FF2B5EF4-FFF2-40B4-BE49-F238E27FC236}">
                <a16:creationId xmlns:a16="http://schemas.microsoft.com/office/drawing/2014/main" id="{992D4F34-A8E6-402D-B1CE-31F8056D22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a:extLst>
              <a:ext uri="{FF2B5EF4-FFF2-40B4-BE49-F238E27FC236}">
                <a16:creationId xmlns:a16="http://schemas.microsoft.com/office/drawing/2014/main" id="{BBB8C69B-B40D-4A39-A87C-CB76334D20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B78F20-410B-453A-AA38-D33E62B1F77A}"/>
              </a:ext>
            </a:extLst>
          </p:cNvPr>
          <p:cNvSpPr>
            <a:spLocks noGrp="1"/>
          </p:cNvSpPr>
          <p:nvPr>
            <p:ph type="dt" sz="half" idx="10"/>
          </p:nvPr>
        </p:nvSpPr>
        <p:spPr/>
        <p:txBody>
          <a:bodyPr/>
          <a:lstStyle/>
          <a:p>
            <a:fld id="{E7869A07-D1E9-49CF-BFBC-8F379FF433D5}" type="datetimeFigureOut">
              <a:rPr lang="lt-LT" smtClean="0"/>
              <a:t>2025-01-03</a:t>
            </a:fld>
            <a:endParaRPr lang="lt-LT"/>
          </a:p>
        </p:txBody>
      </p:sp>
      <p:sp>
        <p:nvSpPr>
          <p:cNvPr id="6" name="Footer Placeholder 5">
            <a:extLst>
              <a:ext uri="{FF2B5EF4-FFF2-40B4-BE49-F238E27FC236}">
                <a16:creationId xmlns:a16="http://schemas.microsoft.com/office/drawing/2014/main" id="{641C9947-91F4-4008-A8A3-E03EF471750D}"/>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398E5C42-FF9B-4EF2-B8CD-002E885CE821}"/>
              </a:ext>
            </a:extLst>
          </p:cNvPr>
          <p:cNvSpPr>
            <a:spLocks noGrp="1"/>
          </p:cNvSpPr>
          <p:nvPr>
            <p:ph type="sldNum" sz="quarter" idx="12"/>
          </p:nvPr>
        </p:nvSpPr>
        <p:spPr/>
        <p:txBody>
          <a:bodyPr/>
          <a:lstStyle/>
          <a:p>
            <a:fld id="{10C8D531-DB35-4FAD-BA62-0E60C2A9B5C1}" type="slidenum">
              <a:rPr lang="lt-LT" smtClean="0"/>
              <a:t>‹#›</a:t>
            </a:fld>
            <a:endParaRPr lang="lt-LT"/>
          </a:p>
        </p:txBody>
      </p:sp>
    </p:spTree>
    <p:extLst>
      <p:ext uri="{BB962C8B-B14F-4D97-AF65-F5344CB8AC3E}">
        <p14:creationId xmlns:p14="http://schemas.microsoft.com/office/powerpoint/2010/main" val="552832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241D2-2A12-4A53-A655-A6EA1E9C64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Picture Placeholder 2">
            <a:extLst>
              <a:ext uri="{FF2B5EF4-FFF2-40B4-BE49-F238E27FC236}">
                <a16:creationId xmlns:a16="http://schemas.microsoft.com/office/drawing/2014/main" id="{A2CBEA9B-8B15-4163-BC27-8E244F66F8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a:extLst>
              <a:ext uri="{FF2B5EF4-FFF2-40B4-BE49-F238E27FC236}">
                <a16:creationId xmlns:a16="http://schemas.microsoft.com/office/drawing/2014/main" id="{B830308B-B5AB-4444-876B-5375493FF0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CDCCEB-C39F-411E-8E82-A4859294B065}"/>
              </a:ext>
            </a:extLst>
          </p:cNvPr>
          <p:cNvSpPr>
            <a:spLocks noGrp="1"/>
          </p:cNvSpPr>
          <p:nvPr>
            <p:ph type="dt" sz="half" idx="10"/>
          </p:nvPr>
        </p:nvSpPr>
        <p:spPr/>
        <p:txBody>
          <a:bodyPr/>
          <a:lstStyle/>
          <a:p>
            <a:fld id="{E7869A07-D1E9-49CF-BFBC-8F379FF433D5}" type="datetimeFigureOut">
              <a:rPr lang="lt-LT" smtClean="0"/>
              <a:t>2025-01-03</a:t>
            </a:fld>
            <a:endParaRPr lang="lt-LT"/>
          </a:p>
        </p:txBody>
      </p:sp>
      <p:sp>
        <p:nvSpPr>
          <p:cNvPr id="6" name="Footer Placeholder 5">
            <a:extLst>
              <a:ext uri="{FF2B5EF4-FFF2-40B4-BE49-F238E27FC236}">
                <a16:creationId xmlns:a16="http://schemas.microsoft.com/office/drawing/2014/main" id="{585FCF3B-73BD-4E4F-8618-D3F95E00F0EE}"/>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8B2BA2AE-14A0-4937-A450-F19D471BD8E1}"/>
              </a:ext>
            </a:extLst>
          </p:cNvPr>
          <p:cNvSpPr>
            <a:spLocks noGrp="1"/>
          </p:cNvSpPr>
          <p:nvPr>
            <p:ph type="sldNum" sz="quarter" idx="12"/>
          </p:nvPr>
        </p:nvSpPr>
        <p:spPr/>
        <p:txBody>
          <a:bodyPr/>
          <a:lstStyle/>
          <a:p>
            <a:fld id="{10C8D531-DB35-4FAD-BA62-0E60C2A9B5C1}" type="slidenum">
              <a:rPr lang="lt-LT" smtClean="0"/>
              <a:t>‹#›</a:t>
            </a:fld>
            <a:endParaRPr lang="lt-LT"/>
          </a:p>
        </p:txBody>
      </p:sp>
    </p:spTree>
    <p:extLst>
      <p:ext uri="{BB962C8B-B14F-4D97-AF65-F5344CB8AC3E}">
        <p14:creationId xmlns:p14="http://schemas.microsoft.com/office/powerpoint/2010/main" val="2727084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004073-2B1D-4EB4-9F25-96CDE04DF0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a:extLst>
              <a:ext uri="{FF2B5EF4-FFF2-40B4-BE49-F238E27FC236}">
                <a16:creationId xmlns:a16="http://schemas.microsoft.com/office/drawing/2014/main" id="{53B222AA-ADB8-4F0F-AC5A-2C752BBF80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252F4D7B-AE7A-40A4-881A-991FB3C1EA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869A07-D1E9-49CF-BFBC-8F379FF433D5}" type="datetimeFigureOut">
              <a:rPr lang="lt-LT" smtClean="0"/>
              <a:t>2025-01-03</a:t>
            </a:fld>
            <a:endParaRPr lang="lt-LT"/>
          </a:p>
        </p:txBody>
      </p:sp>
      <p:sp>
        <p:nvSpPr>
          <p:cNvPr id="5" name="Footer Placeholder 4">
            <a:extLst>
              <a:ext uri="{FF2B5EF4-FFF2-40B4-BE49-F238E27FC236}">
                <a16:creationId xmlns:a16="http://schemas.microsoft.com/office/drawing/2014/main" id="{11411279-5BD4-40B7-A73A-B31B9F482E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a:extLst>
              <a:ext uri="{FF2B5EF4-FFF2-40B4-BE49-F238E27FC236}">
                <a16:creationId xmlns:a16="http://schemas.microsoft.com/office/drawing/2014/main" id="{ECF272C0-CE83-40F7-A03C-71F75E77C8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C8D531-DB35-4FAD-BA62-0E60C2A9B5C1}" type="slidenum">
              <a:rPr lang="lt-LT" smtClean="0"/>
              <a:t>‹#›</a:t>
            </a:fld>
            <a:endParaRPr lang="lt-LT"/>
          </a:p>
        </p:txBody>
      </p:sp>
    </p:spTree>
    <p:extLst>
      <p:ext uri="{BB962C8B-B14F-4D97-AF65-F5344CB8AC3E}">
        <p14:creationId xmlns:p14="http://schemas.microsoft.com/office/powerpoint/2010/main" val="2962389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gif"/><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hyperlink" Target="https://www.libocs.ut.ee/" TargetMode="External"/><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gif"/><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hyperlink" Target="https://www.libocs.ut.ee/" TargetMode="External"/><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0.jpg"/><Relationship Id="rId3" Type="http://schemas.openxmlformats.org/officeDocument/2006/relationships/hyperlink" Target="https://www.libocs.ut.ee/" TargetMode="External"/><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3.gif"/><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www.libocs.ut.ee/" TargetMode="Externa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hyperlink" Target="https://open.ktu.edu/mod/page/view.php?id=9767"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9" name="Google Shape;99;p2"/>
          <p:cNvPicPr preferRelativeResize="0"/>
          <p:nvPr/>
        </p:nvPicPr>
        <p:blipFill rotWithShape="1">
          <a:blip r:embed="rId3">
            <a:alphaModFix/>
          </a:blip>
          <a:srcRect/>
          <a:stretch/>
        </p:blipFill>
        <p:spPr>
          <a:xfrm>
            <a:off x="8487250" y="2710"/>
            <a:ext cx="3557550" cy="4577719"/>
          </a:xfrm>
          <a:prstGeom prst="rect">
            <a:avLst/>
          </a:prstGeom>
          <a:noFill/>
          <a:ln>
            <a:noFill/>
          </a:ln>
        </p:spPr>
      </p:pic>
      <p:sp>
        <p:nvSpPr>
          <p:cNvPr id="100" name="Google Shape;100;p2"/>
          <p:cNvSpPr txBox="1"/>
          <p:nvPr/>
        </p:nvSpPr>
        <p:spPr>
          <a:xfrm>
            <a:off x="8821753" y="4585035"/>
            <a:ext cx="609600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t-EE" sz="2000" b="0" i="0"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https://www.libocs.ut.ee</a:t>
            </a:r>
            <a:r>
              <a:rPr lang="et-EE" sz="2000" b="0" i="0" u="none" strike="noStrike" cap="none" dirty="0">
                <a:solidFill>
                  <a:srgbClr val="000000"/>
                </a:solidFill>
                <a:latin typeface="Arial"/>
                <a:ea typeface="Arial"/>
                <a:cs typeface="Arial"/>
                <a:sym typeface="Arial"/>
              </a:rPr>
              <a:t> </a:t>
            </a:r>
            <a:endParaRPr dirty="0"/>
          </a:p>
        </p:txBody>
      </p:sp>
      <p:sp>
        <p:nvSpPr>
          <p:cNvPr id="9" name="Rectangle: Rounded Corners 8">
            <a:extLst>
              <a:ext uri="{FF2B5EF4-FFF2-40B4-BE49-F238E27FC236}">
                <a16:creationId xmlns:a16="http://schemas.microsoft.com/office/drawing/2014/main" id="{87397D0D-4BFF-47DD-8C26-7A104D44EEB1}"/>
              </a:ext>
            </a:extLst>
          </p:cNvPr>
          <p:cNvSpPr/>
          <p:nvPr/>
        </p:nvSpPr>
        <p:spPr>
          <a:xfrm>
            <a:off x="371858" y="5721671"/>
            <a:ext cx="9077859" cy="939078"/>
          </a:xfrm>
          <a:prstGeom prst="roundRect">
            <a:avLst/>
          </a:prstGeom>
          <a:noFill/>
          <a:ln>
            <a:solidFill>
              <a:srgbClr val="53B5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2" name="Picture 11">
            <a:extLst>
              <a:ext uri="{FF2B5EF4-FFF2-40B4-BE49-F238E27FC236}">
                <a16:creationId xmlns:a16="http://schemas.microsoft.com/office/drawing/2014/main" id="{6F5F7AD2-EDCE-4E4D-8220-9AF697BA3E29}"/>
              </a:ext>
            </a:extLst>
          </p:cNvPr>
          <p:cNvPicPr>
            <a:picLocks noChangeAspect="1"/>
          </p:cNvPicPr>
          <p:nvPr/>
        </p:nvPicPr>
        <p:blipFill>
          <a:blip r:embed="rId5"/>
          <a:stretch>
            <a:fillRect/>
          </a:stretch>
        </p:blipFill>
        <p:spPr>
          <a:xfrm>
            <a:off x="2353500" y="5890798"/>
            <a:ext cx="1329372" cy="499121"/>
          </a:xfrm>
          <a:prstGeom prst="rect">
            <a:avLst/>
          </a:prstGeom>
        </p:spPr>
      </p:pic>
      <p:pic>
        <p:nvPicPr>
          <p:cNvPr id="13" name="Picture 12">
            <a:extLst>
              <a:ext uri="{FF2B5EF4-FFF2-40B4-BE49-F238E27FC236}">
                <a16:creationId xmlns:a16="http://schemas.microsoft.com/office/drawing/2014/main" id="{FD6B6961-57D9-4462-BD7B-D347AE20C91D}"/>
              </a:ext>
            </a:extLst>
          </p:cNvPr>
          <p:cNvPicPr>
            <a:picLocks noChangeAspect="1"/>
          </p:cNvPicPr>
          <p:nvPr/>
        </p:nvPicPr>
        <p:blipFill>
          <a:blip r:embed="rId6"/>
          <a:stretch>
            <a:fillRect/>
          </a:stretch>
        </p:blipFill>
        <p:spPr>
          <a:xfrm>
            <a:off x="3870167" y="5890798"/>
            <a:ext cx="1088908" cy="627029"/>
          </a:xfrm>
          <a:prstGeom prst="rect">
            <a:avLst/>
          </a:prstGeom>
        </p:spPr>
      </p:pic>
      <p:pic>
        <p:nvPicPr>
          <p:cNvPr id="14" name="Picture 13">
            <a:extLst>
              <a:ext uri="{FF2B5EF4-FFF2-40B4-BE49-F238E27FC236}">
                <a16:creationId xmlns:a16="http://schemas.microsoft.com/office/drawing/2014/main" id="{0E89E180-EBE0-44C8-B4F2-05997EAE85A4}"/>
              </a:ext>
            </a:extLst>
          </p:cNvPr>
          <p:cNvPicPr>
            <a:picLocks noChangeAspect="1"/>
          </p:cNvPicPr>
          <p:nvPr/>
        </p:nvPicPr>
        <p:blipFill>
          <a:blip r:embed="rId7"/>
          <a:stretch>
            <a:fillRect/>
          </a:stretch>
        </p:blipFill>
        <p:spPr>
          <a:xfrm>
            <a:off x="5071916" y="5825746"/>
            <a:ext cx="877020" cy="777671"/>
          </a:xfrm>
          <a:prstGeom prst="rect">
            <a:avLst/>
          </a:prstGeom>
        </p:spPr>
      </p:pic>
      <p:pic>
        <p:nvPicPr>
          <p:cNvPr id="15" name="Picture 14">
            <a:extLst>
              <a:ext uri="{FF2B5EF4-FFF2-40B4-BE49-F238E27FC236}">
                <a16:creationId xmlns:a16="http://schemas.microsoft.com/office/drawing/2014/main" id="{00AE1069-D50C-4ACD-B6BB-4972DACD3192}"/>
              </a:ext>
            </a:extLst>
          </p:cNvPr>
          <p:cNvPicPr>
            <a:picLocks noChangeAspect="1"/>
          </p:cNvPicPr>
          <p:nvPr/>
        </p:nvPicPr>
        <p:blipFill>
          <a:blip r:embed="rId8"/>
          <a:stretch>
            <a:fillRect/>
          </a:stretch>
        </p:blipFill>
        <p:spPr>
          <a:xfrm>
            <a:off x="5991473" y="5820235"/>
            <a:ext cx="965941" cy="763553"/>
          </a:xfrm>
          <a:prstGeom prst="rect">
            <a:avLst/>
          </a:prstGeom>
        </p:spPr>
      </p:pic>
      <p:pic>
        <p:nvPicPr>
          <p:cNvPr id="16" name="Picture 15">
            <a:extLst>
              <a:ext uri="{FF2B5EF4-FFF2-40B4-BE49-F238E27FC236}">
                <a16:creationId xmlns:a16="http://schemas.microsoft.com/office/drawing/2014/main" id="{599234B8-7FC5-454B-A04C-4059CDCA6E49}"/>
              </a:ext>
            </a:extLst>
          </p:cNvPr>
          <p:cNvPicPr>
            <a:picLocks noChangeAspect="1"/>
          </p:cNvPicPr>
          <p:nvPr/>
        </p:nvPicPr>
        <p:blipFill>
          <a:blip r:embed="rId9"/>
          <a:stretch>
            <a:fillRect/>
          </a:stretch>
        </p:blipFill>
        <p:spPr>
          <a:xfrm>
            <a:off x="6953568" y="6040353"/>
            <a:ext cx="1489094" cy="328761"/>
          </a:xfrm>
          <a:prstGeom prst="rect">
            <a:avLst/>
          </a:prstGeom>
        </p:spPr>
      </p:pic>
      <p:pic>
        <p:nvPicPr>
          <p:cNvPr id="17" name="Picture 16">
            <a:extLst>
              <a:ext uri="{FF2B5EF4-FFF2-40B4-BE49-F238E27FC236}">
                <a16:creationId xmlns:a16="http://schemas.microsoft.com/office/drawing/2014/main" id="{BED6DBF2-9502-4478-9406-853B697EABDF}"/>
              </a:ext>
            </a:extLst>
          </p:cNvPr>
          <p:cNvPicPr>
            <a:picLocks noChangeAspect="1"/>
          </p:cNvPicPr>
          <p:nvPr/>
        </p:nvPicPr>
        <p:blipFill>
          <a:blip r:embed="rId10"/>
          <a:stretch>
            <a:fillRect/>
          </a:stretch>
        </p:blipFill>
        <p:spPr>
          <a:xfrm>
            <a:off x="8323258" y="5764232"/>
            <a:ext cx="1229881" cy="586115"/>
          </a:xfrm>
          <a:prstGeom prst="rect">
            <a:avLst/>
          </a:prstGeom>
        </p:spPr>
      </p:pic>
      <p:sp>
        <p:nvSpPr>
          <p:cNvPr id="19" name="TextBox 18">
            <a:extLst>
              <a:ext uri="{FF2B5EF4-FFF2-40B4-BE49-F238E27FC236}">
                <a16:creationId xmlns:a16="http://schemas.microsoft.com/office/drawing/2014/main" id="{39761CA3-FB29-45C4-B902-ED131A83E17D}"/>
              </a:ext>
            </a:extLst>
          </p:cNvPr>
          <p:cNvSpPr txBox="1"/>
          <p:nvPr/>
        </p:nvSpPr>
        <p:spPr>
          <a:xfrm>
            <a:off x="728187" y="779693"/>
            <a:ext cx="6578427" cy="1569660"/>
          </a:xfrm>
          <a:prstGeom prst="rect">
            <a:avLst/>
          </a:prstGeom>
          <a:noFill/>
        </p:spPr>
        <p:txBody>
          <a:bodyPr wrap="square">
            <a:spAutoFit/>
          </a:bodyPr>
          <a:lstStyle/>
          <a:p>
            <a:r>
              <a:rPr lang="en-US" sz="3200" b="1" dirty="0">
                <a:solidFill>
                  <a:srgbClr val="0057B7"/>
                </a:solidFill>
              </a:rPr>
              <a:t>University libraries strengthening the academia-society connection through citizen science in the Baltics</a:t>
            </a:r>
            <a:endParaRPr lang="lt-LT" sz="3200" b="1" dirty="0">
              <a:solidFill>
                <a:srgbClr val="0057B7"/>
              </a:solidFill>
            </a:endParaRPr>
          </a:p>
        </p:txBody>
      </p:sp>
      <p:sp>
        <p:nvSpPr>
          <p:cNvPr id="21" name="TextBox 20">
            <a:extLst>
              <a:ext uri="{FF2B5EF4-FFF2-40B4-BE49-F238E27FC236}">
                <a16:creationId xmlns:a16="http://schemas.microsoft.com/office/drawing/2014/main" id="{19A85D38-3022-4060-9C4E-6E829E424A79}"/>
              </a:ext>
            </a:extLst>
          </p:cNvPr>
          <p:cNvSpPr txBox="1"/>
          <p:nvPr/>
        </p:nvSpPr>
        <p:spPr>
          <a:xfrm>
            <a:off x="774302" y="2831061"/>
            <a:ext cx="7395588" cy="1477328"/>
          </a:xfrm>
          <a:prstGeom prst="rect">
            <a:avLst/>
          </a:prstGeom>
          <a:noFill/>
        </p:spPr>
        <p:txBody>
          <a:bodyPr wrap="square">
            <a:spAutoFit/>
          </a:bodyPr>
          <a:lstStyle/>
          <a:p>
            <a:r>
              <a:rPr lang="lt-LT" sz="2400" b="1" dirty="0"/>
              <a:t>Dr. Gintarė Tautkevičienė</a:t>
            </a:r>
          </a:p>
          <a:p>
            <a:r>
              <a:rPr lang="lt-LT" sz="2400" b="1" dirty="0"/>
              <a:t>Library </a:t>
            </a:r>
            <a:r>
              <a:rPr lang="lt-LT" sz="2400" b="1" dirty="0" err="1"/>
              <a:t>Director</a:t>
            </a:r>
            <a:endParaRPr lang="lt-LT" sz="2400" b="1" dirty="0"/>
          </a:p>
          <a:p>
            <a:r>
              <a:rPr lang="lt-LT" sz="2400" b="1" dirty="0"/>
              <a:t>Kaunas University </a:t>
            </a:r>
            <a:r>
              <a:rPr lang="lt-LT" sz="2400" b="1" dirty="0" err="1"/>
              <a:t>of</a:t>
            </a:r>
            <a:r>
              <a:rPr lang="lt-LT" sz="2400" b="1" dirty="0"/>
              <a:t> </a:t>
            </a:r>
            <a:r>
              <a:rPr lang="lt-LT" sz="2400" b="1" dirty="0" err="1"/>
              <a:t>Technology</a:t>
            </a:r>
            <a:endParaRPr lang="en-US" sz="2400" dirty="0"/>
          </a:p>
          <a:p>
            <a:endParaRPr lang="en-US" dirty="0"/>
          </a:p>
        </p:txBody>
      </p:sp>
      <p:pic>
        <p:nvPicPr>
          <p:cNvPr id="18" name="Google Shape;147;p9">
            <a:extLst>
              <a:ext uri="{FF2B5EF4-FFF2-40B4-BE49-F238E27FC236}">
                <a16:creationId xmlns:a16="http://schemas.microsoft.com/office/drawing/2014/main" id="{D42B6F71-7194-44B6-A52D-59830BD152BD}"/>
              </a:ext>
            </a:extLst>
          </p:cNvPr>
          <p:cNvPicPr preferRelativeResize="0"/>
          <p:nvPr/>
        </p:nvPicPr>
        <p:blipFill rotWithShape="1">
          <a:blip r:embed="rId11">
            <a:alphaModFix/>
          </a:blip>
          <a:srcRect/>
          <a:stretch/>
        </p:blipFill>
        <p:spPr>
          <a:xfrm>
            <a:off x="9750008" y="5941628"/>
            <a:ext cx="2482261" cy="520766"/>
          </a:xfrm>
          <a:prstGeom prst="rect">
            <a:avLst/>
          </a:prstGeom>
          <a:noFill/>
          <a:ln>
            <a:noFill/>
          </a:ln>
        </p:spPr>
      </p:pic>
      <p:pic>
        <p:nvPicPr>
          <p:cNvPr id="20" name="Picture 19">
            <a:extLst>
              <a:ext uri="{FF2B5EF4-FFF2-40B4-BE49-F238E27FC236}">
                <a16:creationId xmlns:a16="http://schemas.microsoft.com/office/drawing/2014/main" id="{259C8852-3A76-4E75-BE82-05C978AFFF48}"/>
              </a:ext>
            </a:extLst>
          </p:cNvPr>
          <p:cNvPicPr>
            <a:picLocks noChangeAspect="1"/>
          </p:cNvPicPr>
          <p:nvPr/>
        </p:nvPicPr>
        <p:blipFill>
          <a:blip r:embed="rId3"/>
          <a:stretch>
            <a:fillRect/>
          </a:stretch>
        </p:blipFill>
        <p:spPr>
          <a:xfrm>
            <a:off x="590071" y="5794220"/>
            <a:ext cx="680773" cy="875994"/>
          </a:xfrm>
          <a:prstGeom prst="rect">
            <a:avLst/>
          </a:prstGeom>
        </p:spPr>
      </p:pic>
      <p:pic>
        <p:nvPicPr>
          <p:cNvPr id="22" name="Picture 21">
            <a:extLst>
              <a:ext uri="{FF2B5EF4-FFF2-40B4-BE49-F238E27FC236}">
                <a16:creationId xmlns:a16="http://schemas.microsoft.com/office/drawing/2014/main" id="{8005B7EE-8387-4B12-8920-E8148EE023C7}"/>
              </a:ext>
            </a:extLst>
          </p:cNvPr>
          <p:cNvPicPr>
            <a:picLocks noChangeAspect="1"/>
          </p:cNvPicPr>
          <p:nvPr/>
        </p:nvPicPr>
        <p:blipFill>
          <a:blip r:embed="rId12"/>
          <a:stretch>
            <a:fillRect/>
          </a:stretch>
        </p:blipFill>
        <p:spPr>
          <a:xfrm>
            <a:off x="1463460" y="5921289"/>
            <a:ext cx="655385" cy="655385"/>
          </a:xfrm>
          <a:prstGeom prst="rect">
            <a:avLst/>
          </a:prstGeom>
        </p:spPr>
      </p:pic>
      <p:sp>
        <p:nvSpPr>
          <p:cNvPr id="23" name="TextBox 22">
            <a:extLst>
              <a:ext uri="{FF2B5EF4-FFF2-40B4-BE49-F238E27FC236}">
                <a16:creationId xmlns:a16="http://schemas.microsoft.com/office/drawing/2014/main" id="{245DEB96-515E-4C98-A510-1CEA83A5261E}"/>
              </a:ext>
            </a:extLst>
          </p:cNvPr>
          <p:cNvSpPr txBox="1"/>
          <p:nvPr/>
        </p:nvSpPr>
        <p:spPr>
          <a:xfrm>
            <a:off x="742472" y="2324711"/>
            <a:ext cx="7459248" cy="369332"/>
          </a:xfrm>
          <a:prstGeom prst="rect">
            <a:avLst/>
          </a:prstGeom>
          <a:noFill/>
        </p:spPr>
        <p:txBody>
          <a:bodyPr wrap="square">
            <a:spAutoFit/>
          </a:bodyPr>
          <a:lstStyle/>
          <a:p>
            <a:r>
              <a:rPr lang="en-US" dirty="0"/>
              <a:t>(</a:t>
            </a:r>
            <a:r>
              <a:rPr lang="lt-LT" dirty="0"/>
              <a:t>2022-2024)</a:t>
            </a:r>
            <a:endParaRPr lang="en-US" dirty="0"/>
          </a:p>
        </p:txBody>
      </p:sp>
    </p:spTree>
    <p:extLst>
      <p:ext uri="{BB962C8B-B14F-4D97-AF65-F5344CB8AC3E}">
        <p14:creationId xmlns:p14="http://schemas.microsoft.com/office/powerpoint/2010/main" val="3240752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9" name="Google Shape;99;p2"/>
          <p:cNvPicPr preferRelativeResize="0"/>
          <p:nvPr/>
        </p:nvPicPr>
        <p:blipFill rotWithShape="1">
          <a:blip r:embed="rId3">
            <a:alphaModFix/>
          </a:blip>
          <a:srcRect/>
          <a:stretch/>
        </p:blipFill>
        <p:spPr>
          <a:xfrm>
            <a:off x="8487250" y="2710"/>
            <a:ext cx="3557550" cy="4577719"/>
          </a:xfrm>
          <a:prstGeom prst="rect">
            <a:avLst/>
          </a:prstGeom>
          <a:noFill/>
          <a:ln>
            <a:noFill/>
          </a:ln>
        </p:spPr>
      </p:pic>
      <p:sp>
        <p:nvSpPr>
          <p:cNvPr id="100" name="Google Shape;100;p2"/>
          <p:cNvSpPr txBox="1"/>
          <p:nvPr/>
        </p:nvSpPr>
        <p:spPr>
          <a:xfrm>
            <a:off x="8821753" y="4585035"/>
            <a:ext cx="609600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t-EE" sz="2000" b="0" i="0"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https://www.libocs.ut.ee</a:t>
            </a:r>
            <a:r>
              <a:rPr lang="et-EE" sz="2000" b="0" i="0" u="none" strike="noStrike" cap="none" dirty="0">
                <a:solidFill>
                  <a:srgbClr val="000000"/>
                </a:solidFill>
                <a:latin typeface="Arial"/>
                <a:ea typeface="Arial"/>
                <a:cs typeface="Arial"/>
                <a:sym typeface="Arial"/>
              </a:rPr>
              <a:t> </a:t>
            </a:r>
            <a:endParaRPr dirty="0"/>
          </a:p>
        </p:txBody>
      </p:sp>
      <p:sp>
        <p:nvSpPr>
          <p:cNvPr id="9" name="Rectangle: Rounded Corners 8">
            <a:extLst>
              <a:ext uri="{FF2B5EF4-FFF2-40B4-BE49-F238E27FC236}">
                <a16:creationId xmlns:a16="http://schemas.microsoft.com/office/drawing/2014/main" id="{87397D0D-4BFF-47DD-8C26-7A104D44EEB1}"/>
              </a:ext>
            </a:extLst>
          </p:cNvPr>
          <p:cNvSpPr/>
          <p:nvPr/>
        </p:nvSpPr>
        <p:spPr>
          <a:xfrm>
            <a:off x="371858" y="5721671"/>
            <a:ext cx="9077859" cy="939078"/>
          </a:xfrm>
          <a:prstGeom prst="roundRect">
            <a:avLst/>
          </a:prstGeom>
          <a:noFill/>
          <a:ln>
            <a:solidFill>
              <a:srgbClr val="53B5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2" name="Picture 11">
            <a:extLst>
              <a:ext uri="{FF2B5EF4-FFF2-40B4-BE49-F238E27FC236}">
                <a16:creationId xmlns:a16="http://schemas.microsoft.com/office/drawing/2014/main" id="{6F5F7AD2-EDCE-4E4D-8220-9AF697BA3E29}"/>
              </a:ext>
            </a:extLst>
          </p:cNvPr>
          <p:cNvPicPr>
            <a:picLocks noChangeAspect="1"/>
          </p:cNvPicPr>
          <p:nvPr/>
        </p:nvPicPr>
        <p:blipFill>
          <a:blip r:embed="rId5"/>
          <a:stretch>
            <a:fillRect/>
          </a:stretch>
        </p:blipFill>
        <p:spPr>
          <a:xfrm>
            <a:off x="2353500" y="5890798"/>
            <a:ext cx="1329372" cy="499121"/>
          </a:xfrm>
          <a:prstGeom prst="rect">
            <a:avLst/>
          </a:prstGeom>
        </p:spPr>
      </p:pic>
      <p:pic>
        <p:nvPicPr>
          <p:cNvPr id="13" name="Picture 12">
            <a:extLst>
              <a:ext uri="{FF2B5EF4-FFF2-40B4-BE49-F238E27FC236}">
                <a16:creationId xmlns:a16="http://schemas.microsoft.com/office/drawing/2014/main" id="{FD6B6961-57D9-4462-BD7B-D347AE20C91D}"/>
              </a:ext>
            </a:extLst>
          </p:cNvPr>
          <p:cNvPicPr>
            <a:picLocks noChangeAspect="1"/>
          </p:cNvPicPr>
          <p:nvPr/>
        </p:nvPicPr>
        <p:blipFill>
          <a:blip r:embed="rId6"/>
          <a:stretch>
            <a:fillRect/>
          </a:stretch>
        </p:blipFill>
        <p:spPr>
          <a:xfrm>
            <a:off x="3870167" y="5890798"/>
            <a:ext cx="1088908" cy="627029"/>
          </a:xfrm>
          <a:prstGeom prst="rect">
            <a:avLst/>
          </a:prstGeom>
        </p:spPr>
      </p:pic>
      <p:pic>
        <p:nvPicPr>
          <p:cNvPr id="14" name="Picture 13">
            <a:extLst>
              <a:ext uri="{FF2B5EF4-FFF2-40B4-BE49-F238E27FC236}">
                <a16:creationId xmlns:a16="http://schemas.microsoft.com/office/drawing/2014/main" id="{0E89E180-EBE0-44C8-B4F2-05997EAE85A4}"/>
              </a:ext>
            </a:extLst>
          </p:cNvPr>
          <p:cNvPicPr>
            <a:picLocks noChangeAspect="1"/>
          </p:cNvPicPr>
          <p:nvPr/>
        </p:nvPicPr>
        <p:blipFill>
          <a:blip r:embed="rId7"/>
          <a:stretch>
            <a:fillRect/>
          </a:stretch>
        </p:blipFill>
        <p:spPr>
          <a:xfrm>
            <a:off x="5071916" y="5825746"/>
            <a:ext cx="877020" cy="777671"/>
          </a:xfrm>
          <a:prstGeom prst="rect">
            <a:avLst/>
          </a:prstGeom>
        </p:spPr>
      </p:pic>
      <p:pic>
        <p:nvPicPr>
          <p:cNvPr id="15" name="Picture 14">
            <a:extLst>
              <a:ext uri="{FF2B5EF4-FFF2-40B4-BE49-F238E27FC236}">
                <a16:creationId xmlns:a16="http://schemas.microsoft.com/office/drawing/2014/main" id="{00AE1069-D50C-4ACD-B6BB-4972DACD3192}"/>
              </a:ext>
            </a:extLst>
          </p:cNvPr>
          <p:cNvPicPr>
            <a:picLocks noChangeAspect="1"/>
          </p:cNvPicPr>
          <p:nvPr/>
        </p:nvPicPr>
        <p:blipFill>
          <a:blip r:embed="rId8"/>
          <a:stretch>
            <a:fillRect/>
          </a:stretch>
        </p:blipFill>
        <p:spPr>
          <a:xfrm>
            <a:off x="5991473" y="5820235"/>
            <a:ext cx="965941" cy="763553"/>
          </a:xfrm>
          <a:prstGeom prst="rect">
            <a:avLst/>
          </a:prstGeom>
        </p:spPr>
      </p:pic>
      <p:pic>
        <p:nvPicPr>
          <p:cNvPr id="16" name="Picture 15">
            <a:extLst>
              <a:ext uri="{FF2B5EF4-FFF2-40B4-BE49-F238E27FC236}">
                <a16:creationId xmlns:a16="http://schemas.microsoft.com/office/drawing/2014/main" id="{599234B8-7FC5-454B-A04C-4059CDCA6E49}"/>
              </a:ext>
            </a:extLst>
          </p:cNvPr>
          <p:cNvPicPr>
            <a:picLocks noChangeAspect="1"/>
          </p:cNvPicPr>
          <p:nvPr/>
        </p:nvPicPr>
        <p:blipFill>
          <a:blip r:embed="rId9"/>
          <a:stretch>
            <a:fillRect/>
          </a:stretch>
        </p:blipFill>
        <p:spPr>
          <a:xfrm>
            <a:off x="6953568" y="6040353"/>
            <a:ext cx="1489094" cy="328761"/>
          </a:xfrm>
          <a:prstGeom prst="rect">
            <a:avLst/>
          </a:prstGeom>
        </p:spPr>
      </p:pic>
      <p:pic>
        <p:nvPicPr>
          <p:cNvPr id="17" name="Picture 16">
            <a:extLst>
              <a:ext uri="{FF2B5EF4-FFF2-40B4-BE49-F238E27FC236}">
                <a16:creationId xmlns:a16="http://schemas.microsoft.com/office/drawing/2014/main" id="{BED6DBF2-9502-4478-9406-853B697EABDF}"/>
              </a:ext>
            </a:extLst>
          </p:cNvPr>
          <p:cNvPicPr>
            <a:picLocks noChangeAspect="1"/>
          </p:cNvPicPr>
          <p:nvPr/>
        </p:nvPicPr>
        <p:blipFill>
          <a:blip r:embed="rId10"/>
          <a:stretch>
            <a:fillRect/>
          </a:stretch>
        </p:blipFill>
        <p:spPr>
          <a:xfrm>
            <a:off x="8323258" y="5764232"/>
            <a:ext cx="1229881" cy="586115"/>
          </a:xfrm>
          <a:prstGeom prst="rect">
            <a:avLst/>
          </a:prstGeom>
        </p:spPr>
      </p:pic>
      <p:sp>
        <p:nvSpPr>
          <p:cNvPr id="19" name="TextBox 18">
            <a:extLst>
              <a:ext uri="{FF2B5EF4-FFF2-40B4-BE49-F238E27FC236}">
                <a16:creationId xmlns:a16="http://schemas.microsoft.com/office/drawing/2014/main" id="{39761CA3-FB29-45C4-B902-ED131A83E17D}"/>
              </a:ext>
            </a:extLst>
          </p:cNvPr>
          <p:cNvSpPr txBox="1"/>
          <p:nvPr/>
        </p:nvSpPr>
        <p:spPr>
          <a:xfrm>
            <a:off x="728187" y="779693"/>
            <a:ext cx="6578427" cy="1569660"/>
          </a:xfrm>
          <a:prstGeom prst="rect">
            <a:avLst/>
          </a:prstGeom>
          <a:noFill/>
        </p:spPr>
        <p:txBody>
          <a:bodyPr wrap="square">
            <a:spAutoFit/>
          </a:bodyPr>
          <a:lstStyle/>
          <a:p>
            <a:r>
              <a:rPr lang="en-US" sz="3200" b="1" dirty="0">
                <a:solidFill>
                  <a:srgbClr val="0057B7"/>
                </a:solidFill>
              </a:rPr>
              <a:t>University libraries strengthening the academia-society connection through citizen science in the Baltics</a:t>
            </a:r>
            <a:endParaRPr lang="lt-LT" sz="3200" b="1" dirty="0">
              <a:solidFill>
                <a:srgbClr val="0057B7"/>
              </a:solidFill>
            </a:endParaRPr>
          </a:p>
        </p:txBody>
      </p:sp>
      <p:sp>
        <p:nvSpPr>
          <p:cNvPr id="21" name="TextBox 20">
            <a:extLst>
              <a:ext uri="{FF2B5EF4-FFF2-40B4-BE49-F238E27FC236}">
                <a16:creationId xmlns:a16="http://schemas.microsoft.com/office/drawing/2014/main" id="{19A85D38-3022-4060-9C4E-6E829E424A79}"/>
              </a:ext>
            </a:extLst>
          </p:cNvPr>
          <p:cNvSpPr txBox="1"/>
          <p:nvPr/>
        </p:nvSpPr>
        <p:spPr>
          <a:xfrm>
            <a:off x="774302" y="2831061"/>
            <a:ext cx="7395588" cy="2831544"/>
          </a:xfrm>
          <a:prstGeom prst="rect">
            <a:avLst/>
          </a:prstGeom>
          <a:noFill/>
        </p:spPr>
        <p:txBody>
          <a:bodyPr wrap="square">
            <a:spAutoFit/>
          </a:bodyPr>
          <a:lstStyle/>
          <a:p>
            <a:r>
              <a:rPr lang="lt-LT" sz="2000" b="1" dirty="0" err="1"/>
              <a:t>Objectives</a:t>
            </a:r>
            <a:r>
              <a:rPr lang="lt-LT" sz="2000" b="1" dirty="0"/>
              <a:t>: </a:t>
            </a:r>
          </a:p>
          <a:p>
            <a:pPr marL="285750" indent="-285750">
              <a:buFont typeface="Arial" panose="020B0604020202020204" pitchFamily="34" charset="0"/>
              <a:buChar char="•"/>
            </a:pPr>
            <a:r>
              <a:rPr lang="lt-LT" sz="2000" dirty="0" err="1"/>
              <a:t>strengthening</a:t>
            </a:r>
            <a:r>
              <a:rPr lang="lt-LT" sz="2000" dirty="0"/>
              <a:t> </a:t>
            </a:r>
            <a:r>
              <a:rPr lang="en-US" sz="2000" dirty="0"/>
              <a:t>the role academic libraries can play in Citizen Science activities in the region.</a:t>
            </a:r>
          </a:p>
          <a:p>
            <a:pPr marL="285750" indent="-285750">
              <a:buFont typeface="Arial" panose="020B0604020202020204" pitchFamily="34" charset="0"/>
              <a:buChar char="•"/>
            </a:pPr>
            <a:r>
              <a:rPr lang="en-US" sz="2000" dirty="0"/>
              <a:t>to improve the Citizen Science and Open Science skills of academic and library personnel in the Baltics.</a:t>
            </a:r>
          </a:p>
          <a:p>
            <a:pPr marL="285750" indent="-285750">
              <a:buFont typeface="Arial" panose="020B0604020202020204" pitchFamily="34" charset="0"/>
              <a:buChar char="•"/>
            </a:pPr>
            <a:r>
              <a:rPr lang="en-US" sz="2000" dirty="0"/>
              <a:t>to create institutional change through testing and implementing a citizen science single point of contact in participating </a:t>
            </a:r>
            <a:r>
              <a:rPr lang="en-US" sz="2000" dirty="0" err="1"/>
              <a:t>LibOCS</a:t>
            </a:r>
            <a:r>
              <a:rPr lang="en-US" sz="2000" dirty="0"/>
              <a:t> universities.</a:t>
            </a:r>
          </a:p>
          <a:p>
            <a:endParaRPr lang="en-US" dirty="0"/>
          </a:p>
        </p:txBody>
      </p:sp>
      <p:pic>
        <p:nvPicPr>
          <p:cNvPr id="18" name="Google Shape;147;p9">
            <a:extLst>
              <a:ext uri="{FF2B5EF4-FFF2-40B4-BE49-F238E27FC236}">
                <a16:creationId xmlns:a16="http://schemas.microsoft.com/office/drawing/2014/main" id="{D42B6F71-7194-44B6-A52D-59830BD152BD}"/>
              </a:ext>
            </a:extLst>
          </p:cNvPr>
          <p:cNvPicPr preferRelativeResize="0"/>
          <p:nvPr/>
        </p:nvPicPr>
        <p:blipFill rotWithShape="1">
          <a:blip r:embed="rId11">
            <a:alphaModFix/>
          </a:blip>
          <a:srcRect/>
          <a:stretch/>
        </p:blipFill>
        <p:spPr>
          <a:xfrm>
            <a:off x="9750008" y="5941628"/>
            <a:ext cx="2482261" cy="520766"/>
          </a:xfrm>
          <a:prstGeom prst="rect">
            <a:avLst/>
          </a:prstGeom>
          <a:noFill/>
          <a:ln>
            <a:noFill/>
          </a:ln>
        </p:spPr>
      </p:pic>
      <p:pic>
        <p:nvPicPr>
          <p:cNvPr id="20" name="Picture 19">
            <a:extLst>
              <a:ext uri="{FF2B5EF4-FFF2-40B4-BE49-F238E27FC236}">
                <a16:creationId xmlns:a16="http://schemas.microsoft.com/office/drawing/2014/main" id="{259C8852-3A76-4E75-BE82-05C978AFFF48}"/>
              </a:ext>
            </a:extLst>
          </p:cNvPr>
          <p:cNvPicPr>
            <a:picLocks noChangeAspect="1"/>
          </p:cNvPicPr>
          <p:nvPr/>
        </p:nvPicPr>
        <p:blipFill>
          <a:blip r:embed="rId3"/>
          <a:stretch>
            <a:fillRect/>
          </a:stretch>
        </p:blipFill>
        <p:spPr>
          <a:xfrm>
            <a:off x="590071" y="5794220"/>
            <a:ext cx="680773" cy="875994"/>
          </a:xfrm>
          <a:prstGeom prst="rect">
            <a:avLst/>
          </a:prstGeom>
        </p:spPr>
      </p:pic>
      <p:pic>
        <p:nvPicPr>
          <p:cNvPr id="22" name="Picture 21">
            <a:extLst>
              <a:ext uri="{FF2B5EF4-FFF2-40B4-BE49-F238E27FC236}">
                <a16:creationId xmlns:a16="http://schemas.microsoft.com/office/drawing/2014/main" id="{8005B7EE-8387-4B12-8920-E8148EE023C7}"/>
              </a:ext>
            </a:extLst>
          </p:cNvPr>
          <p:cNvPicPr>
            <a:picLocks noChangeAspect="1"/>
          </p:cNvPicPr>
          <p:nvPr/>
        </p:nvPicPr>
        <p:blipFill>
          <a:blip r:embed="rId12"/>
          <a:stretch>
            <a:fillRect/>
          </a:stretch>
        </p:blipFill>
        <p:spPr>
          <a:xfrm>
            <a:off x="1463460" y="5921289"/>
            <a:ext cx="655385" cy="655385"/>
          </a:xfrm>
          <a:prstGeom prst="rect">
            <a:avLst/>
          </a:prstGeom>
        </p:spPr>
      </p:pic>
      <p:sp>
        <p:nvSpPr>
          <p:cNvPr id="23" name="TextBox 22">
            <a:extLst>
              <a:ext uri="{FF2B5EF4-FFF2-40B4-BE49-F238E27FC236}">
                <a16:creationId xmlns:a16="http://schemas.microsoft.com/office/drawing/2014/main" id="{245DEB96-515E-4C98-A510-1CEA83A5261E}"/>
              </a:ext>
            </a:extLst>
          </p:cNvPr>
          <p:cNvSpPr txBox="1"/>
          <p:nvPr/>
        </p:nvSpPr>
        <p:spPr>
          <a:xfrm>
            <a:off x="742472" y="2324711"/>
            <a:ext cx="7459248" cy="369332"/>
          </a:xfrm>
          <a:prstGeom prst="rect">
            <a:avLst/>
          </a:prstGeom>
          <a:noFill/>
        </p:spPr>
        <p:txBody>
          <a:bodyPr wrap="square">
            <a:spAutoFit/>
          </a:bodyPr>
          <a:lstStyle/>
          <a:p>
            <a:r>
              <a:rPr lang="en-US" dirty="0"/>
              <a:t>(</a:t>
            </a:r>
            <a:r>
              <a:rPr lang="lt-LT" dirty="0"/>
              <a:t>2022-2024)</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100" name="Google Shape;100;p2"/>
          <p:cNvSpPr txBox="1"/>
          <p:nvPr/>
        </p:nvSpPr>
        <p:spPr>
          <a:xfrm>
            <a:off x="8619025" y="1235920"/>
            <a:ext cx="3080285"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t-EE" sz="20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https://www.libocs.ut.ee</a:t>
            </a:r>
            <a:r>
              <a:rPr lang="et-EE" sz="2000" b="0" i="0" u="none" strike="noStrike" cap="none" dirty="0">
                <a:solidFill>
                  <a:srgbClr val="000000"/>
                </a:solidFill>
                <a:latin typeface="Arial"/>
                <a:ea typeface="Arial"/>
                <a:cs typeface="Arial"/>
                <a:sym typeface="Arial"/>
              </a:rPr>
              <a:t> </a:t>
            </a:r>
            <a:endParaRPr dirty="0"/>
          </a:p>
        </p:txBody>
      </p:sp>
      <p:sp>
        <p:nvSpPr>
          <p:cNvPr id="9" name="Rectangle: Rounded Corners 8">
            <a:extLst>
              <a:ext uri="{FF2B5EF4-FFF2-40B4-BE49-F238E27FC236}">
                <a16:creationId xmlns:a16="http://schemas.microsoft.com/office/drawing/2014/main" id="{87397D0D-4BFF-47DD-8C26-7A104D44EEB1}"/>
              </a:ext>
            </a:extLst>
          </p:cNvPr>
          <p:cNvSpPr/>
          <p:nvPr/>
        </p:nvSpPr>
        <p:spPr>
          <a:xfrm>
            <a:off x="165222" y="5734624"/>
            <a:ext cx="9077859" cy="939078"/>
          </a:xfrm>
          <a:prstGeom prst="roundRect">
            <a:avLst/>
          </a:prstGeom>
          <a:noFill/>
          <a:ln>
            <a:solidFill>
              <a:srgbClr val="53B5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2" name="Picture 11">
            <a:extLst>
              <a:ext uri="{FF2B5EF4-FFF2-40B4-BE49-F238E27FC236}">
                <a16:creationId xmlns:a16="http://schemas.microsoft.com/office/drawing/2014/main" id="{6F5F7AD2-EDCE-4E4D-8220-9AF697BA3E29}"/>
              </a:ext>
            </a:extLst>
          </p:cNvPr>
          <p:cNvPicPr>
            <a:picLocks noChangeAspect="1"/>
          </p:cNvPicPr>
          <p:nvPr/>
        </p:nvPicPr>
        <p:blipFill>
          <a:blip r:embed="rId4"/>
          <a:stretch>
            <a:fillRect/>
          </a:stretch>
        </p:blipFill>
        <p:spPr>
          <a:xfrm>
            <a:off x="2123152" y="5980396"/>
            <a:ext cx="1329372" cy="499121"/>
          </a:xfrm>
          <a:prstGeom prst="rect">
            <a:avLst/>
          </a:prstGeom>
        </p:spPr>
      </p:pic>
      <p:pic>
        <p:nvPicPr>
          <p:cNvPr id="13" name="Picture 12">
            <a:extLst>
              <a:ext uri="{FF2B5EF4-FFF2-40B4-BE49-F238E27FC236}">
                <a16:creationId xmlns:a16="http://schemas.microsoft.com/office/drawing/2014/main" id="{FD6B6961-57D9-4462-BD7B-D347AE20C91D}"/>
              </a:ext>
            </a:extLst>
          </p:cNvPr>
          <p:cNvPicPr>
            <a:picLocks noChangeAspect="1"/>
          </p:cNvPicPr>
          <p:nvPr/>
        </p:nvPicPr>
        <p:blipFill>
          <a:blip r:embed="rId5"/>
          <a:stretch>
            <a:fillRect/>
          </a:stretch>
        </p:blipFill>
        <p:spPr>
          <a:xfrm>
            <a:off x="3663531" y="5903751"/>
            <a:ext cx="1088908" cy="627029"/>
          </a:xfrm>
          <a:prstGeom prst="rect">
            <a:avLst/>
          </a:prstGeom>
        </p:spPr>
      </p:pic>
      <p:pic>
        <p:nvPicPr>
          <p:cNvPr id="14" name="Picture 13">
            <a:extLst>
              <a:ext uri="{FF2B5EF4-FFF2-40B4-BE49-F238E27FC236}">
                <a16:creationId xmlns:a16="http://schemas.microsoft.com/office/drawing/2014/main" id="{0E89E180-EBE0-44C8-B4F2-05997EAE85A4}"/>
              </a:ext>
            </a:extLst>
          </p:cNvPr>
          <p:cNvPicPr>
            <a:picLocks noChangeAspect="1"/>
          </p:cNvPicPr>
          <p:nvPr/>
        </p:nvPicPr>
        <p:blipFill>
          <a:blip r:embed="rId6"/>
          <a:stretch>
            <a:fillRect/>
          </a:stretch>
        </p:blipFill>
        <p:spPr>
          <a:xfrm>
            <a:off x="4865280" y="5838699"/>
            <a:ext cx="877020" cy="777671"/>
          </a:xfrm>
          <a:prstGeom prst="rect">
            <a:avLst/>
          </a:prstGeom>
        </p:spPr>
      </p:pic>
      <p:pic>
        <p:nvPicPr>
          <p:cNvPr id="15" name="Picture 14">
            <a:extLst>
              <a:ext uri="{FF2B5EF4-FFF2-40B4-BE49-F238E27FC236}">
                <a16:creationId xmlns:a16="http://schemas.microsoft.com/office/drawing/2014/main" id="{00AE1069-D50C-4ACD-B6BB-4972DACD3192}"/>
              </a:ext>
            </a:extLst>
          </p:cNvPr>
          <p:cNvPicPr>
            <a:picLocks noChangeAspect="1"/>
          </p:cNvPicPr>
          <p:nvPr/>
        </p:nvPicPr>
        <p:blipFill>
          <a:blip r:embed="rId7"/>
          <a:stretch>
            <a:fillRect/>
          </a:stretch>
        </p:blipFill>
        <p:spPr>
          <a:xfrm>
            <a:off x="5784837" y="5833188"/>
            <a:ext cx="965941" cy="763553"/>
          </a:xfrm>
          <a:prstGeom prst="rect">
            <a:avLst/>
          </a:prstGeom>
        </p:spPr>
      </p:pic>
      <p:pic>
        <p:nvPicPr>
          <p:cNvPr id="16" name="Picture 15">
            <a:extLst>
              <a:ext uri="{FF2B5EF4-FFF2-40B4-BE49-F238E27FC236}">
                <a16:creationId xmlns:a16="http://schemas.microsoft.com/office/drawing/2014/main" id="{599234B8-7FC5-454B-A04C-4059CDCA6E49}"/>
              </a:ext>
            </a:extLst>
          </p:cNvPr>
          <p:cNvPicPr>
            <a:picLocks noChangeAspect="1"/>
          </p:cNvPicPr>
          <p:nvPr/>
        </p:nvPicPr>
        <p:blipFill>
          <a:blip r:embed="rId8"/>
          <a:stretch>
            <a:fillRect/>
          </a:stretch>
        </p:blipFill>
        <p:spPr>
          <a:xfrm>
            <a:off x="6746932" y="6053306"/>
            <a:ext cx="1489094" cy="328761"/>
          </a:xfrm>
          <a:prstGeom prst="rect">
            <a:avLst/>
          </a:prstGeom>
        </p:spPr>
      </p:pic>
      <p:pic>
        <p:nvPicPr>
          <p:cNvPr id="17" name="Picture 16">
            <a:extLst>
              <a:ext uri="{FF2B5EF4-FFF2-40B4-BE49-F238E27FC236}">
                <a16:creationId xmlns:a16="http://schemas.microsoft.com/office/drawing/2014/main" id="{BED6DBF2-9502-4478-9406-853B697EABDF}"/>
              </a:ext>
            </a:extLst>
          </p:cNvPr>
          <p:cNvPicPr>
            <a:picLocks noChangeAspect="1"/>
          </p:cNvPicPr>
          <p:nvPr/>
        </p:nvPicPr>
        <p:blipFill>
          <a:blip r:embed="rId9"/>
          <a:stretch>
            <a:fillRect/>
          </a:stretch>
        </p:blipFill>
        <p:spPr>
          <a:xfrm>
            <a:off x="8116622" y="5777185"/>
            <a:ext cx="1229881" cy="586115"/>
          </a:xfrm>
          <a:prstGeom prst="rect">
            <a:avLst/>
          </a:prstGeom>
        </p:spPr>
      </p:pic>
      <p:sp>
        <p:nvSpPr>
          <p:cNvPr id="21" name="TextBox 20">
            <a:extLst>
              <a:ext uri="{FF2B5EF4-FFF2-40B4-BE49-F238E27FC236}">
                <a16:creationId xmlns:a16="http://schemas.microsoft.com/office/drawing/2014/main" id="{19A85D38-3022-4060-9C4E-6E829E424A79}"/>
              </a:ext>
            </a:extLst>
          </p:cNvPr>
          <p:cNvSpPr txBox="1"/>
          <p:nvPr/>
        </p:nvSpPr>
        <p:spPr>
          <a:xfrm>
            <a:off x="506942" y="1878381"/>
            <a:ext cx="4883954" cy="3693319"/>
          </a:xfrm>
          <a:prstGeom prst="rect">
            <a:avLst/>
          </a:prstGeom>
          <a:noFill/>
        </p:spPr>
        <p:txBody>
          <a:bodyPr wrap="square">
            <a:spAutoFit/>
          </a:bodyPr>
          <a:lstStyle/>
          <a:p>
            <a:pPr marL="88900" lvl="0" algn="l" rtl="0">
              <a:lnSpc>
                <a:spcPct val="150000"/>
              </a:lnSpc>
              <a:spcBef>
                <a:spcPts val="0"/>
              </a:spcBef>
              <a:spcAft>
                <a:spcPts val="0"/>
              </a:spcAft>
              <a:buSzPts val="2200"/>
            </a:pPr>
            <a:r>
              <a:rPr lang="et-EE" sz="1800" b="1" dirty="0">
                <a:solidFill>
                  <a:srgbClr val="00A9AB"/>
                </a:solidFill>
                <a:latin typeface="Verdana"/>
                <a:ea typeface="Verdana"/>
                <a:cs typeface="Verdana"/>
                <a:sym typeface="Verdana"/>
              </a:rPr>
              <a:t>Main drivers:</a:t>
            </a:r>
            <a:endParaRPr lang="en-US" sz="1800" dirty="0">
              <a:latin typeface="Verdana"/>
              <a:ea typeface="Verdana"/>
              <a:cs typeface="Verdana"/>
              <a:sym typeface="Verdana"/>
            </a:endParaRPr>
          </a:p>
          <a:p>
            <a:pPr marL="457200" lvl="0" indent="-368300" algn="l" rtl="0">
              <a:lnSpc>
                <a:spcPct val="150000"/>
              </a:lnSpc>
              <a:spcBef>
                <a:spcPts val="0"/>
              </a:spcBef>
              <a:spcAft>
                <a:spcPts val="0"/>
              </a:spcAft>
              <a:buSzPts val="2200"/>
              <a:buFont typeface="Verdana"/>
              <a:buChar char="●"/>
            </a:pPr>
            <a:r>
              <a:rPr lang="en-US" sz="1800" dirty="0">
                <a:latin typeface="Verdana"/>
                <a:ea typeface="Verdana"/>
                <a:cs typeface="Verdana"/>
                <a:sym typeface="Verdana"/>
              </a:rPr>
              <a:t>Data management skills</a:t>
            </a:r>
            <a:endParaRPr lang="en-US" sz="1800" dirty="0"/>
          </a:p>
          <a:p>
            <a:pPr marL="457200" lvl="0" indent="-368300" algn="l" rtl="0">
              <a:lnSpc>
                <a:spcPct val="150000"/>
              </a:lnSpc>
              <a:spcBef>
                <a:spcPts val="0"/>
              </a:spcBef>
              <a:spcAft>
                <a:spcPts val="0"/>
              </a:spcAft>
              <a:buSzPts val="2200"/>
              <a:buFont typeface="Verdana"/>
              <a:buChar char="●"/>
            </a:pPr>
            <a:r>
              <a:rPr lang="en-US" sz="1800" dirty="0">
                <a:latin typeface="Verdana"/>
                <a:ea typeface="Verdana"/>
                <a:cs typeface="Verdana"/>
                <a:sym typeface="Verdana"/>
              </a:rPr>
              <a:t>Digital literacy skills</a:t>
            </a:r>
            <a:endParaRPr lang="en-US" sz="1800" dirty="0"/>
          </a:p>
          <a:p>
            <a:pPr marL="457200" lvl="0" indent="-368300" algn="l" rtl="0">
              <a:lnSpc>
                <a:spcPct val="150000"/>
              </a:lnSpc>
              <a:spcBef>
                <a:spcPts val="0"/>
              </a:spcBef>
              <a:spcAft>
                <a:spcPts val="0"/>
              </a:spcAft>
              <a:buSzPts val="2200"/>
              <a:buFont typeface="Verdana"/>
              <a:buChar char="●"/>
            </a:pPr>
            <a:r>
              <a:rPr lang="en-US" sz="1800" dirty="0">
                <a:latin typeface="Verdana"/>
                <a:ea typeface="Verdana"/>
                <a:cs typeface="Verdana"/>
                <a:sym typeface="Verdana"/>
              </a:rPr>
              <a:t>Large network </a:t>
            </a:r>
            <a:endParaRPr lang="en-US" sz="1800" dirty="0"/>
          </a:p>
          <a:p>
            <a:pPr marL="457200" lvl="0" indent="-368300" algn="l" rtl="0">
              <a:lnSpc>
                <a:spcPct val="150000"/>
              </a:lnSpc>
              <a:spcBef>
                <a:spcPts val="0"/>
              </a:spcBef>
              <a:spcAft>
                <a:spcPts val="0"/>
              </a:spcAft>
              <a:buSzPts val="2200"/>
              <a:buFont typeface="Verdana"/>
              <a:buChar char="●"/>
            </a:pPr>
            <a:r>
              <a:rPr lang="en-US" sz="1800" dirty="0">
                <a:latin typeface="Verdana"/>
                <a:ea typeface="Verdana"/>
                <a:cs typeface="Verdana"/>
                <a:sym typeface="Verdana"/>
              </a:rPr>
              <a:t>Library as a physical meeting place</a:t>
            </a:r>
            <a:endParaRPr lang="en-US" sz="1800" dirty="0"/>
          </a:p>
          <a:p>
            <a:pPr marL="457200" lvl="0" indent="-368300" algn="l" rtl="0">
              <a:lnSpc>
                <a:spcPct val="150000"/>
              </a:lnSpc>
              <a:spcBef>
                <a:spcPts val="0"/>
              </a:spcBef>
              <a:spcAft>
                <a:spcPts val="0"/>
              </a:spcAft>
              <a:buSzPts val="2200"/>
              <a:buFont typeface="Verdana"/>
              <a:buChar char="●"/>
            </a:pPr>
            <a:r>
              <a:rPr lang="en-US" sz="1800" dirty="0">
                <a:latin typeface="Verdana"/>
                <a:ea typeface="Verdana"/>
                <a:cs typeface="Verdana"/>
                <a:sym typeface="Verdana"/>
              </a:rPr>
              <a:t>Internal repositories</a:t>
            </a:r>
            <a:endParaRPr lang="en-US" sz="1800" dirty="0"/>
          </a:p>
          <a:p>
            <a:pPr marL="457200" lvl="0" indent="-368300" algn="l" rtl="0">
              <a:lnSpc>
                <a:spcPct val="150000"/>
              </a:lnSpc>
              <a:spcBef>
                <a:spcPts val="0"/>
              </a:spcBef>
              <a:spcAft>
                <a:spcPts val="0"/>
              </a:spcAft>
              <a:buSzPts val="2200"/>
              <a:buFont typeface="Verdana"/>
              <a:buChar char="●"/>
            </a:pPr>
            <a:r>
              <a:rPr lang="en-US" sz="1800" dirty="0">
                <a:latin typeface="Verdana"/>
                <a:ea typeface="Verdana"/>
                <a:cs typeface="Verdana"/>
                <a:sym typeface="Verdana"/>
              </a:rPr>
              <a:t>Established and trusted communication channels</a:t>
            </a:r>
            <a:endParaRPr lang="en-US" sz="1800" dirty="0"/>
          </a:p>
          <a:p>
            <a:endParaRPr lang="en-US" dirty="0"/>
          </a:p>
        </p:txBody>
      </p:sp>
      <p:pic>
        <p:nvPicPr>
          <p:cNvPr id="7" name="Picture 6">
            <a:extLst>
              <a:ext uri="{FF2B5EF4-FFF2-40B4-BE49-F238E27FC236}">
                <a16:creationId xmlns:a16="http://schemas.microsoft.com/office/drawing/2014/main" id="{0A6576AE-A845-47FD-BCA3-DE53A78486A2}"/>
              </a:ext>
            </a:extLst>
          </p:cNvPr>
          <p:cNvPicPr>
            <a:picLocks noChangeAspect="1"/>
          </p:cNvPicPr>
          <p:nvPr/>
        </p:nvPicPr>
        <p:blipFill>
          <a:blip r:embed="rId10"/>
          <a:stretch>
            <a:fillRect/>
          </a:stretch>
        </p:blipFill>
        <p:spPr>
          <a:xfrm>
            <a:off x="8505302" y="85823"/>
            <a:ext cx="3686698" cy="1286730"/>
          </a:xfrm>
          <a:prstGeom prst="rect">
            <a:avLst/>
          </a:prstGeom>
        </p:spPr>
      </p:pic>
      <p:sp>
        <p:nvSpPr>
          <p:cNvPr id="18" name="TextBox 17">
            <a:extLst>
              <a:ext uri="{FF2B5EF4-FFF2-40B4-BE49-F238E27FC236}">
                <a16:creationId xmlns:a16="http://schemas.microsoft.com/office/drawing/2014/main" id="{9366AE63-BAEB-43F2-9E4C-C648B1813BB6}"/>
              </a:ext>
            </a:extLst>
          </p:cNvPr>
          <p:cNvSpPr txBox="1"/>
          <p:nvPr/>
        </p:nvSpPr>
        <p:spPr>
          <a:xfrm>
            <a:off x="5678854" y="1830686"/>
            <a:ext cx="4883954" cy="4108817"/>
          </a:xfrm>
          <a:prstGeom prst="rect">
            <a:avLst/>
          </a:prstGeom>
          <a:noFill/>
        </p:spPr>
        <p:txBody>
          <a:bodyPr wrap="square">
            <a:spAutoFit/>
          </a:bodyPr>
          <a:lstStyle/>
          <a:p>
            <a:pPr marL="88900" lvl="0" algn="l" rtl="0">
              <a:lnSpc>
                <a:spcPct val="150000"/>
              </a:lnSpc>
              <a:spcBef>
                <a:spcPts val="0"/>
              </a:spcBef>
              <a:spcAft>
                <a:spcPts val="0"/>
              </a:spcAft>
              <a:buSzPts val="2200"/>
            </a:pPr>
            <a:r>
              <a:rPr lang="et-EE" sz="1800" b="1" dirty="0">
                <a:solidFill>
                  <a:srgbClr val="CA1C5F"/>
                </a:solidFill>
                <a:latin typeface="Verdana"/>
                <a:ea typeface="Verdana"/>
                <a:cs typeface="Verdana"/>
                <a:sym typeface="Verdana"/>
              </a:rPr>
              <a:t>Main barriers:</a:t>
            </a:r>
            <a:r>
              <a:rPr lang="en-US" sz="1800" b="1" dirty="0">
                <a:solidFill>
                  <a:srgbClr val="00A9AB"/>
                </a:solidFill>
                <a:latin typeface="Verdana"/>
                <a:ea typeface="Verdana"/>
                <a:cs typeface="Verdana"/>
                <a:sym typeface="Verdana"/>
              </a:rPr>
              <a:t>  </a:t>
            </a:r>
            <a:endParaRPr lang="en-US" sz="1800" dirty="0">
              <a:latin typeface="Verdana"/>
              <a:ea typeface="Verdana"/>
              <a:cs typeface="Verdana"/>
              <a:sym typeface="Verdana"/>
            </a:endParaRPr>
          </a:p>
          <a:p>
            <a:pPr marL="457200" lvl="0" indent="-368300" algn="l" rtl="0">
              <a:lnSpc>
                <a:spcPct val="150000"/>
              </a:lnSpc>
              <a:spcBef>
                <a:spcPts val="0"/>
              </a:spcBef>
              <a:spcAft>
                <a:spcPts val="0"/>
              </a:spcAft>
              <a:buSzPts val="2200"/>
              <a:buFont typeface="Verdana"/>
              <a:buChar char="●"/>
            </a:pPr>
            <a:r>
              <a:rPr lang="en-US" sz="1800" dirty="0">
                <a:latin typeface="Verdana"/>
                <a:ea typeface="Verdana"/>
                <a:cs typeface="Verdana"/>
                <a:sym typeface="Verdana"/>
              </a:rPr>
              <a:t>Lack of knowledge about CS </a:t>
            </a:r>
            <a:endParaRPr lang="en-US" sz="1800" dirty="0"/>
          </a:p>
          <a:p>
            <a:pPr marL="457200" lvl="0" indent="-368300" algn="l" rtl="0">
              <a:lnSpc>
                <a:spcPct val="150000"/>
              </a:lnSpc>
              <a:spcBef>
                <a:spcPts val="0"/>
              </a:spcBef>
              <a:spcAft>
                <a:spcPts val="0"/>
              </a:spcAft>
              <a:buSzPts val="2200"/>
              <a:buFont typeface="Verdana"/>
              <a:buChar char="●"/>
            </a:pPr>
            <a:r>
              <a:rPr lang="en-US" sz="1800" dirty="0">
                <a:latin typeface="Verdana"/>
                <a:ea typeface="Verdana"/>
                <a:cs typeface="Verdana"/>
                <a:sym typeface="Verdana"/>
              </a:rPr>
              <a:t>Lack of knowledge about libraries’ services and potential</a:t>
            </a:r>
            <a:endParaRPr lang="en-US" sz="1800" dirty="0"/>
          </a:p>
          <a:p>
            <a:pPr marL="457200" lvl="0" indent="-368300" algn="l" rtl="0">
              <a:lnSpc>
                <a:spcPct val="150000"/>
              </a:lnSpc>
              <a:spcBef>
                <a:spcPts val="0"/>
              </a:spcBef>
              <a:spcAft>
                <a:spcPts val="0"/>
              </a:spcAft>
              <a:buSzPts val="2200"/>
              <a:buFont typeface="Verdana"/>
              <a:buChar char="●"/>
            </a:pPr>
            <a:r>
              <a:rPr lang="en-US" sz="1800" dirty="0">
                <a:latin typeface="Verdana"/>
                <a:ea typeface="Verdana"/>
                <a:cs typeface="Verdana"/>
                <a:sym typeface="Verdana"/>
              </a:rPr>
              <a:t>Not enough visibility of CS projects</a:t>
            </a:r>
            <a:endParaRPr lang="en-US" sz="1800" dirty="0"/>
          </a:p>
          <a:p>
            <a:pPr marL="457200" lvl="0" indent="-368300" algn="l" rtl="0">
              <a:lnSpc>
                <a:spcPct val="150000"/>
              </a:lnSpc>
              <a:spcBef>
                <a:spcPts val="0"/>
              </a:spcBef>
              <a:spcAft>
                <a:spcPts val="0"/>
              </a:spcAft>
              <a:buSzPts val="2200"/>
              <a:buFont typeface="Verdana"/>
              <a:buChar char="●"/>
            </a:pPr>
            <a:r>
              <a:rPr lang="en-US" sz="1800" dirty="0">
                <a:latin typeface="Verdana"/>
                <a:ea typeface="Verdana"/>
                <a:cs typeface="Verdana"/>
                <a:sym typeface="Verdana"/>
              </a:rPr>
              <a:t>Lack of workforce</a:t>
            </a:r>
            <a:endParaRPr lang="en-US" sz="1800" dirty="0"/>
          </a:p>
          <a:p>
            <a:pPr marL="457200" lvl="0" indent="-368300" algn="l" rtl="0">
              <a:lnSpc>
                <a:spcPct val="150000"/>
              </a:lnSpc>
              <a:spcBef>
                <a:spcPts val="0"/>
              </a:spcBef>
              <a:spcAft>
                <a:spcPts val="0"/>
              </a:spcAft>
              <a:buSzPts val="2200"/>
              <a:buFont typeface="Verdana"/>
              <a:buChar char="●"/>
            </a:pPr>
            <a:r>
              <a:rPr lang="en-US" sz="1800" dirty="0">
                <a:latin typeface="Verdana"/>
                <a:ea typeface="Verdana"/>
                <a:cs typeface="Verdana"/>
                <a:sym typeface="Verdana"/>
              </a:rPr>
              <a:t>Not a priority for universities</a:t>
            </a:r>
            <a:endParaRPr lang="en-US" sz="1800" dirty="0"/>
          </a:p>
          <a:p>
            <a:pPr marL="457200" lvl="0" indent="-368300" algn="l" rtl="0">
              <a:lnSpc>
                <a:spcPct val="150000"/>
              </a:lnSpc>
              <a:spcBef>
                <a:spcPts val="0"/>
              </a:spcBef>
              <a:spcAft>
                <a:spcPts val="0"/>
              </a:spcAft>
              <a:buSzPts val="2200"/>
              <a:buFont typeface="Verdana"/>
              <a:buChar char="●"/>
            </a:pPr>
            <a:r>
              <a:rPr lang="en-US" sz="1800" dirty="0">
                <a:latin typeface="Verdana"/>
                <a:ea typeface="Verdana"/>
                <a:cs typeface="Verdana"/>
                <a:sym typeface="Verdana"/>
              </a:rPr>
              <a:t>Lack of experience and specific skills</a:t>
            </a:r>
            <a:endParaRPr lang="en-US" sz="1800" dirty="0"/>
          </a:p>
          <a:p>
            <a:pPr marL="457200" lvl="0" indent="-368300" algn="l" rtl="0">
              <a:lnSpc>
                <a:spcPct val="150000"/>
              </a:lnSpc>
              <a:spcBef>
                <a:spcPts val="0"/>
              </a:spcBef>
              <a:spcAft>
                <a:spcPts val="0"/>
              </a:spcAft>
              <a:buSzPts val="2200"/>
              <a:buFont typeface="Verdana"/>
              <a:buChar char="●"/>
            </a:pPr>
            <a:r>
              <a:rPr lang="en-US" sz="1800" dirty="0">
                <a:latin typeface="Verdana"/>
                <a:ea typeface="Verdana"/>
                <a:cs typeface="Verdana"/>
                <a:sym typeface="Verdana"/>
              </a:rPr>
              <a:t>Lack of ideas</a:t>
            </a:r>
            <a:endParaRPr lang="en-US" sz="1800" dirty="0"/>
          </a:p>
          <a:p>
            <a:endParaRPr lang="en-US" dirty="0"/>
          </a:p>
        </p:txBody>
      </p:sp>
      <p:sp>
        <p:nvSpPr>
          <p:cNvPr id="20" name="TextBox 19">
            <a:extLst>
              <a:ext uri="{FF2B5EF4-FFF2-40B4-BE49-F238E27FC236}">
                <a16:creationId xmlns:a16="http://schemas.microsoft.com/office/drawing/2014/main" id="{50EECD79-E968-407B-9736-86E69AF34521}"/>
              </a:ext>
            </a:extLst>
          </p:cNvPr>
          <p:cNvSpPr txBox="1"/>
          <p:nvPr/>
        </p:nvSpPr>
        <p:spPr>
          <a:xfrm>
            <a:off x="734935" y="416884"/>
            <a:ext cx="7597034" cy="1323439"/>
          </a:xfrm>
          <a:prstGeom prst="rect">
            <a:avLst/>
          </a:prstGeom>
          <a:noFill/>
        </p:spPr>
        <p:txBody>
          <a:bodyPr wrap="square">
            <a:spAutoFit/>
          </a:bodyPr>
          <a:lstStyle/>
          <a:p>
            <a:r>
              <a:rPr lang="et-EE" sz="4000" b="1" dirty="0">
                <a:solidFill>
                  <a:srgbClr val="0057B7"/>
                </a:solidFill>
                <a:sym typeface="Verdana"/>
              </a:rPr>
              <a:t>Librarians as Partners in Citizen Science: Drivers and Barriers</a:t>
            </a:r>
            <a:endParaRPr lang="lt-LT" sz="4000" b="1" dirty="0">
              <a:solidFill>
                <a:srgbClr val="0057B7"/>
              </a:solidFill>
            </a:endParaRPr>
          </a:p>
        </p:txBody>
      </p:sp>
      <p:pic>
        <p:nvPicPr>
          <p:cNvPr id="22" name="Picture 21">
            <a:extLst>
              <a:ext uri="{FF2B5EF4-FFF2-40B4-BE49-F238E27FC236}">
                <a16:creationId xmlns:a16="http://schemas.microsoft.com/office/drawing/2014/main" id="{6D357AAD-6547-4E45-A955-B93A5DB7EE1F}"/>
              </a:ext>
            </a:extLst>
          </p:cNvPr>
          <p:cNvPicPr>
            <a:picLocks noChangeAspect="1"/>
          </p:cNvPicPr>
          <p:nvPr/>
        </p:nvPicPr>
        <p:blipFill>
          <a:blip r:embed="rId11"/>
          <a:stretch>
            <a:fillRect/>
          </a:stretch>
        </p:blipFill>
        <p:spPr>
          <a:xfrm>
            <a:off x="358041" y="5823841"/>
            <a:ext cx="680773" cy="875994"/>
          </a:xfrm>
          <a:prstGeom prst="rect">
            <a:avLst/>
          </a:prstGeom>
        </p:spPr>
      </p:pic>
      <p:pic>
        <p:nvPicPr>
          <p:cNvPr id="23" name="Picture 22">
            <a:extLst>
              <a:ext uri="{FF2B5EF4-FFF2-40B4-BE49-F238E27FC236}">
                <a16:creationId xmlns:a16="http://schemas.microsoft.com/office/drawing/2014/main" id="{5CB1712E-0027-4250-9CA5-B51EC6D8AFCD}"/>
              </a:ext>
            </a:extLst>
          </p:cNvPr>
          <p:cNvPicPr>
            <a:picLocks noChangeAspect="1"/>
          </p:cNvPicPr>
          <p:nvPr/>
        </p:nvPicPr>
        <p:blipFill>
          <a:blip r:embed="rId12"/>
          <a:stretch>
            <a:fillRect/>
          </a:stretch>
        </p:blipFill>
        <p:spPr>
          <a:xfrm>
            <a:off x="1257075" y="5896568"/>
            <a:ext cx="655385" cy="655385"/>
          </a:xfrm>
          <a:prstGeom prst="rect">
            <a:avLst/>
          </a:prstGeom>
        </p:spPr>
      </p:pic>
      <p:pic>
        <p:nvPicPr>
          <p:cNvPr id="24" name="Google Shape;147;p9">
            <a:extLst>
              <a:ext uri="{FF2B5EF4-FFF2-40B4-BE49-F238E27FC236}">
                <a16:creationId xmlns:a16="http://schemas.microsoft.com/office/drawing/2014/main" id="{2B26EE0C-560A-4B70-9C67-62A43534F053}"/>
              </a:ext>
            </a:extLst>
          </p:cNvPr>
          <p:cNvPicPr preferRelativeResize="0"/>
          <p:nvPr/>
        </p:nvPicPr>
        <p:blipFill rotWithShape="1">
          <a:blip r:embed="rId13">
            <a:alphaModFix/>
          </a:blip>
          <a:srcRect/>
          <a:stretch/>
        </p:blipFill>
        <p:spPr>
          <a:xfrm>
            <a:off x="9541380" y="5954581"/>
            <a:ext cx="2482261" cy="520766"/>
          </a:xfrm>
          <a:prstGeom prst="rect">
            <a:avLst/>
          </a:prstGeom>
          <a:noFill/>
          <a:ln>
            <a:noFill/>
          </a:ln>
        </p:spPr>
      </p:pic>
    </p:spTree>
    <p:extLst>
      <p:ext uri="{BB962C8B-B14F-4D97-AF65-F5344CB8AC3E}">
        <p14:creationId xmlns:p14="http://schemas.microsoft.com/office/powerpoint/2010/main" val="1350603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9"/>
          <p:cNvSpPr txBox="1">
            <a:spLocks noGrp="1"/>
          </p:cNvSpPr>
          <p:nvPr>
            <p:ph type="ctrTitle"/>
          </p:nvPr>
        </p:nvSpPr>
        <p:spPr>
          <a:xfrm>
            <a:off x="280530" y="411502"/>
            <a:ext cx="9144000" cy="7445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A9AB"/>
              </a:buClr>
              <a:buSzPts val="4800"/>
              <a:buFont typeface="Verdana"/>
              <a:buNone/>
            </a:pPr>
            <a:r>
              <a:rPr lang="et-EE" sz="4800" b="1" dirty="0">
                <a:solidFill>
                  <a:srgbClr val="00A9AB"/>
                </a:solidFill>
                <a:latin typeface="Verdana"/>
                <a:ea typeface="Verdana"/>
                <a:cs typeface="Verdana"/>
                <a:sym typeface="Verdana"/>
              </a:rPr>
              <a:t>How to break barriers?</a:t>
            </a:r>
            <a:endParaRPr sz="4800" b="1" dirty="0">
              <a:solidFill>
                <a:srgbClr val="CA1C5F"/>
              </a:solidFill>
              <a:latin typeface="Verdana"/>
              <a:ea typeface="Verdana"/>
              <a:cs typeface="Verdana"/>
              <a:sym typeface="Verdana"/>
            </a:endParaRPr>
          </a:p>
        </p:txBody>
      </p:sp>
      <p:sp>
        <p:nvSpPr>
          <p:cNvPr id="145" name="Google Shape;145;p9"/>
          <p:cNvSpPr txBox="1">
            <a:spLocks noGrp="1"/>
          </p:cNvSpPr>
          <p:nvPr>
            <p:ph type="subTitle" idx="1"/>
          </p:nvPr>
        </p:nvSpPr>
        <p:spPr>
          <a:xfrm>
            <a:off x="827639" y="1148461"/>
            <a:ext cx="10236404" cy="366139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endParaRPr sz="2200" dirty="0">
              <a:solidFill>
                <a:srgbClr val="3F3F3F"/>
              </a:solidFill>
              <a:latin typeface="Verdana"/>
              <a:ea typeface="Verdana"/>
              <a:cs typeface="Verdana"/>
              <a:sym typeface="Verdana"/>
            </a:endParaRPr>
          </a:p>
          <a:p>
            <a:pPr marL="457200" lvl="0" indent="-368300" algn="l" rtl="0">
              <a:lnSpc>
                <a:spcPct val="150000"/>
              </a:lnSpc>
              <a:spcBef>
                <a:spcPts val="0"/>
              </a:spcBef>
              <a:spcAft>
                <a:spcPts val="0"/>
              </a:spcAft>
              <a:buClr>
                <a:srgbClr val="3F3F3F"/>
              </a:buClr>
              <a:buSzPts val="2200"/>
              <a:buFont typeface="Verdana"/>
              <a:buChar char="●"/>
            </a:pPr>
            <a:r>
              <a:rPr lang="et-EE" sz="2200" dirty="0">
                <a:solidFill>
                  <a:srgbClr val="3F3F3F"/>
                </a:solidFill>
                <a:latin typeface="Verdana"/>
                <a:ea typeface="Verdana"/>
                <a:cs typeface="Verdana"/>
                <a:sym typeface="Verdana"/>
              </a:rPr>
              <a:t>Train librarians on CS and data management</a:t>
            </a:r>
            <a:endParaRPr dirty="0"/>
          </a:p>
          <a:p>
            <a:pPr marL="457200" lvl="0" indent="-368300" algn="l" rtl="0">
              <a:lnSpc>
                <a:spcPct val="150000"/>
              </a:lnSpc>
              <a:spcBef>
                <a:spcPts val="0"/>
              </a:spcBef>
              <a:spcAft>
                <a:spcPts val="0"/>
              </a:spcAft>
              <a:buClr>
                <a:srgbClr val="3F3F3F"/>
              </a:buClr>
              <a:buSzPts val="2200"/>
              <a:buFont typeface="Verdana"/>
              <a:buChar char="●"/>
            </a:pPr>
            <a:r>
              <a:rPr lang="et-EE" sz="2200" dirty="0">
                <a:solidFill>
                  <a:srgbClr val="3F3F3F"/>
                </a:solidFill>
                <a:latin typeface="Verdana"/>
                <a:ea typeface="Verdana"/>
                <a:cs typeface="Verdana"/>
                <a:sym typeface="Verdana"/>
              </a:rPr>
              <a:t>Establish new positions in the library </a:t>
            </a:r>
            <a:endParaRPr sz="2200" dirty="0">
              <a:solidFill>
                <a:srgbClr val="3F3F3F"/>
              </a:solidFill>
              <a:latin typeface="Verdana"/>
              <a:ea typeface="Verdana"/>
              <a:cs typeface="Verdana"/>
              <a:sym typeface="Verdana"/>
            </a:endParaRPr>
          </a:p>
          <a:p>
            <a:pPr marL="457200" lvl="0" indent="-368300" algn="l" rtl="0">
              <a:lnSpc>
                <a:spcPct val="150000"/>
              </a:lnSpc>
              <a:spcBef>
                <a:spcPts val="0"/>
              </a:spcBef>
              <a:spcAft>
                <a:spcPts val="0"/>
              </a:spcAft>
              <a:buClr>
                <a:srgbClr val="3F3F3F"/>
              </a:buClr>
              <a:buSzPts val="2200"/>
              <a:buFont typeface="Verdana"/>
              <a:buChar char="●"/>
            </a:pPr>
            <a:r>
              <a:rPr lang="et-EE" sz="2200" dirty="0">
                <a:solidFill>
                  <a:srgbClr val="3F3F3F"/>
                </a:solidFill>
                <a:latin typeface="Verdana"/>
                <a:ea typeface="Verdana"/>
                <a:cs typeface="Verdana"/>
                <a:sym typeface="Verdana"/>
              </a:rPr>
              <a:t>Appoint a liaison person</a:t>
            </a:r>
            <a:endParaRPr sz="2200" dirty="0">
              <a:solidFill>
                <a:srgbClr val="3F3F3F"/>
              </a:solidFill>
              <a:latin typeface="Verdana"/>
              <a:ea typeface="Verdana"/>
              <a:cs typeface="Verdana"/>
              <a:sym typeface="Verdana"/>
            </a:endParaRPr>
          </a:p>
          <a:p>
            <a:pPr marL="457200" lvl="0" indent="-368300" algn="l" rtl="0">
              <a:lnSpc>
                <a:spcPct val="150000"/>
              </a:lnSpc>
              <a:spcBef>
                <a:spcPts val="0"/>
              </a:spcBef>
              <a:spcAft>
                <a:spcPts val="0"/>
              </a:spcAft>
              <a:buClr>
                <a:srgbClr val="3F3F3F"/>
              </a:buClr>
              <a:buSzPts val="2200"/>
              <a:buFont typeface="Verdana"/>
              <a:buChar char="●"/>
            </a:pPr>
            <a:r>
              <a:rPr lang="et-EE" sz="2200" dirty="0">
                <a:solidFill>
                  <a:srgbClr val="3F3F3F"/>
                </a:solidFill>
                <a:latin typeface="Verdana"/>
                <a:ea typeface="Verdana"/>
                <a:cs typeface="Verdana"/>
                <a:sym typeface="Verdana"/>
              </a:rPr>
              <a:t>Stress the need for stronger support from the university</a:t>
            </a:r>
            <a:endParaRPr sz="2200" dirty="0">
              <a:solidFill>
                <a:srgbClr val="3F3F3F"/>
              </a:solidFill>
              <a:latin typeface="Verdana"/>
              <a:ea typeface="Verdana"/>
              <a:cs typeface="Verdana"/>
              <a:sym typeface="Verdana"/>
            </a:endParaRPr>
          </a:p>
          <a:p>
            <a:pPr marL="457200" lvl="0" indent="-368300" algn="l" rtl="0">
              <a:lnSpc>
                <a:spcPct val="150000"/>
              </a:lnSpc>
              <a:spcBef>
                <a:spcPts val="0"/>
              </a:spcBef>
              <a:spcAft>
                <a:spcPts val="0"/>
              </a:spcAft>
              <a:buClr>
                <a:srgbClr val="3F3F3F"/>
              </a:buClr>
              <a:buSzPts val="2200"/>
              <a:buFont typeface="Verdana"/>
              <a:buChar char="●"/>
            </a:pPr>
            <a:r>
              <a:rPr lang="et-EE" sz="2200" dirty="0">
                <a:solidFill>
                  <a:srgbClr val="3F3F3F"/>
                </a:solidFill>
                <a:latin typeface="Verdana"/>
                <a:ea typeface="Verdana"/>
                <a:cs typeface="Verdana"/>
                <a:sym typeface="Verdana"/>
              </a:rPr>
              <a:t>Establish a central platform for projects and resources</a:t>
            </a:r>
            <a:endParaRPr lang="en-US" sz="2200" dirty="0">
              <a:solidFill>
                <a:srgbClr val="3F3F3F"/>
              </a:solidFill>
              <a:latin typeface="Verdana"/>
              <a:ea typeface="Verdana"/>
              <a:cs typeface="Verdana"/>
              <a:sym typeface="Verdana"/>
            </a:endParaRPr>
          </a:p>
          <a:p>
            <a:pPr marL="457200" lvl="0" indent="-368300" algn="l" rtl="0">
              <a:lnSpc>
                <a:spcPct val="150000"/>
              </a:lnSpc>
              <a:spcBef>
                <a:spcPts val="0"/>
              </a:spcBef>
              <a:spcAft>
                <a:spcPts val="0"/>
              </a:spcAft>
              <a:buClr>
                <a:srgbClr val="3F3F3F"/>
              </a:buClr>
              <a:buSzPts val="2200"/>
              <a:buFont typeface="Verdana"/>
              <a:buChar char="●"/>
            </a:pPr>
            <a:r>
              <a:rPr lang="en-US" sz="2200" dirty="0">
                <a:solidFill>
                  <a:srgbClr val="3F3F3F"/>
                </a:solidFill>
                <a:latin typeface="Verdana"/>
                <a:ea typeface="Verdana"/>
                <a:cs typeface="Verdana"/>
                <a:sym typeface="Verdana"/>
              </a:rPr>
              <a:t>Develop partnership between academic and public libraries</a:t>
            </a:r>
          </a:p>
          <a:p>
            <a:pPr marL="457200" lvl="0" indent="-368300" algn="l" rtl="0">
              <a:lnSpc>
                <a:spcPct val="150000"/>
              </a:lnSpc>
              <a:spcBef>
                <a:spcPts val="0"/>
              </a:spcBef>
              <a:spcAft>
                <a:spcPts val="0"/>
              </a:spcAft>
              <a:buClr>
                <a:srgbClr val="3F3F3F"/>
              </a:buClr>
              <a:buSzPts val="2200"/>
              <a:buFont typeface="Verdana"/>
              <a:buChar char="●"/>
            </a:pPr>
            <a:endParaRPr dirty="0"/>
          </a:p>
        </p:txBody>
      </p:sp>
      <p:sp>
        <p:nvSpPr>
          <p:cNvPr id="146" name="Google Shape;146;p9"/>
          <p:cNvSpPr/>
          <p:nvPr/>
        </p:nvSpPr>
        <p:spPr>
          <a:xfrm>
            <a:off x="834700" y="4802275"/>
            <a:ext cx="10954200" cy="1058100"/>
          </a:xfrm>
          <a:prstGeom prst="rect">
            <a:avLst/>
          </a:prstGeom>
          <a:solidFill>
            <a:srgbClr val="00A9AB"/>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t-EE" sz="2000" i="1" dirty="0">
                <a:solidFill>
                  <a:srgbClr val="FFFFFF"/>
                </a:solidFill>
                <a:latin typeface="Calibri"/>
                <a:ea typeface="Calibri"/>
                <a:cs typeface="Calibri"/>
                <a:sym typeface="Calibri"/>
              </a:rPr>
              <a:t>“So maybe libraries could turn into certain multifunctional centers, especially in relation to science, you know, having data, giving data, you know, to encourage this participation of citizens in science, in data making and so on. So, definitely, we have to move from one paradigm to another in relation to libraries.“</a:t>
            </a:r>
            <a:endParaRPr sz="2000" dirty="0">
              <a:solidFill>
                <a:schemeClr val="dk1"/>
              </a:solidFill>
              <a:latin typeface="Calibri"/>
              <a:ea typeface="Calibri"/>
              <a:cs typeface="Calibri"/>
              <a:sym typeface="Calibri"/>
            </a:endParaRPr>
          </a:p>
        </p:txBody>
      </p:sp>
      <p:pic>
        <p:nvPicPr>
          <p:cNvPr id="147" name="Google Shape;147;p9"/>
          <p:cNvPicPr preferRelativeResize="0"/>
          <p:nvPr/>
        </p:nvPicPr>
        <p:blipFill rotWithShape="1">
          <a:blip r:embed="rId3">
            <a:alphaModFix/>
          </a:blip>
          <a:srcRect/>
          <a:stretch/>
        </p:blipFill>
        <p:spPr>
          <a:xfrm>
            <a:off x="9371383" y="6006517"/>
            <a:ext cx="2482261" cy="520766"/>
          </a:xfrm>
          <a:prstGeom prst="rect">
            <a:avLst/>
          </a:prstGeom>
          <a:noFill/>
          <a:ln>
            <a:noFill/>
          </a:ln>
        </p:spPr>
      </p:pic>
      <p:pic>
        <p:nvPicPr>
          <p:cNvPr id="6" name="Picture 5">
            <a:extLst>
              <a:ext uri="{FF2B5EF4-FFF2-40B4-BE49-F238E27FC236}">
                <a16:creationId xmlns:a16="http://schemas.microsoft.com/office/drawing/2014/main" id="{FE5657DF-DDB2-49E6-AA43-47E1112DC377}"/>
              </a:ext>
            </a:extLst>
          </p:cNvPr>
          <p:cNvPicPr>
            <a:picLocks noChangeAspect="1"/>
          </p:cNvPicPr>
          <p:nvPr/>
        </p:nvPicPr>
        <p:blipFill>
          <a:blip r:embed="rId4"/>
          <a:stretch>
            <a:fillRect/>
          </a:stretch>
        </p:blipFill>
        <p:spPr>
          <a:xfrm>
            <a:off x="8505302" y="85823"/>
            <a:ext cx="3686698" cy="1286730"/>
          </a:xfrm>
          <a:prstGeom prst="rect">
            <a:avLst/>
          </a:prstGeom>
        </p:spPr>
      </p:pic>
      <p:sp>
        <p:nvSpPr>
          <p:cNvPr id="9" name="TextBox 8">
            <a:extLst>
              <a:ext uri="{FF2B5EF4-FFF2-40B4-BE49-F238E27FC236}">
                <a16:creationId xmlns:a16="http://schemas.microsoft.com/office/drawing/2014/main" id="{111DC3E7-3EC3-4E3C-AC5C-B463BE848098}"/>
              </a:ext>
            </a:extLst>
          </p:cNvPr>
          <p:cNvSpPr txBox="1"/>
          <p:nvPr/>
        </p:nvSpPr>
        <p:spPr>
          <a:xfrm>
            <a:off x="8621038" y="1223436"/>
            <a:ext cx="6093912" cy="369332"/>
          </a:xfrm>
          <a:prstGeom prst="rect">
            <a:avLst/>
          </a:prstGeom>
          <a:noFill/>
        </p:spPr>
        <p:txBody>
          <a:bodyPr wrap="square">
            <a:spAutoFit/>
          </a:bodyPr>
          <a:lstStyle/>
          <a:p>
            <a:pPr marL="0" marR="0" lvl="0" indent="0" algn="l" rtl="0">
              <a:lnSpc>
                <a:spcPct val="100000"/>
              </a:lnSpc>
              <a:spcBef>
                <a:spcPts val="0"/>
              </a:spcBef>
              <a:spcAft>
                <a:spcPts val="0"/>
              </a:spcAft>
              <a:buNone/>
            </a:pPr>
            <a:r>
              <a:rPr lang="et-EE" sz="1800" b="0" i="0" u="sng" strike="noStrike" cap="none" dirty="0">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https://www.libocs.ut.ee</a:t>
            </a:r>
            <a:r>
              <a:rPr lang="et-EE" sz="1800" b="0" i="0" u="none" strike="noStrike" cap="none" dirty="0">
                <a:solidFill>
                  <a:srgbClr val="000000"/>
                </a:solidFill>
                <a:latin typeface="Arial"/>
                <a:ea typeface="Arial"/>
                <a:cs typeface="Arial"/>
                <a:sym typeface="Arial"/>
              </a:rPr>
              <a:t> </a:t>
            </a:r>
            <a:endParaRPr lang="et-E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62E59-4E5E-4944-AF55-1FC747388880}"/>
              </a:ext>
            </a:extLst>
          </p:cNvPr>
          <p:cNvSpPr>
            <a:spLocks noGrp="1"/>
          </p:cNvSpPr>
          <p:nvPr>
            <p:ph type="body" sz="quarter" idx="11"/>
          </p:nvPr>
        </p:nvSpPr>
        <p:spPr>
          <a:xfrm>
            <a:off x="641644" y="600737"/>
            <a:ext cx="10545645" cy="509636"/>
          </a:xfrm>
        </p:spPr>
        <p:txBody>
          <a:bodyPr/>
          <a:lstStyle/>
          <a:p>
            <a:r>
              <a:rPr lang="en-US" b="1" i="0" dirty="0">
                <a:solidFill>
                  <a:srgbClr val="485E88"/>
                </a:solidFill>
                <a:effectLst/>
                <a:latin typeface="-apple-system"/>
              </a:rPr>
              <a:t>Citizen Science for Librarians: Self Paced Learning Course</a:t>
            </a:r>
          </a:p>
          <a:p>
            <a:endParaRPr lang="lt-LT" dirty="0"/>
          </a:p>
        </p:txBody>
      </p:sp>
      <p:pic>
        <p:nvPicPr>
          <p:cNvPr id="6" name="Picture 5">
            <a:extLst>
              <a:ext uri="{FF2B5EF4-FFF2-40B4-BE49-F238E27FC236}">
                <a16:creationId xmlns:a16="http://schemas.microsoft.com/office/drawing/2014/main" id="{4CA3DAB7-6979-4863-B265-FF5D4FB83298}"/>
              </a:ext>
            </a:extLst>
          </p:cNvPr>
          <p:cNvPicPr>
            <a:picLocks noChangeAspect="1"/>
          </p:cNvPicPr>
          <p:nvPr/>
        </p:nvPicPr>
        <p:blipFill rotWithShape="1">
          <a:blip r:embed="rId3"/>
          <a:srcRect t="11861" r="13746" b="14713"/>
          <a:stretch/>
        </p:blipFill>
        <p:spPr>
          <a:xfrm>
            <a:off x="5618393" y="1986052"/>
            <a:ext cx="6261279" cy="3082660"/>
          </a:xfrm>
          <a:prstGeom prst="rect">
            <a:avLst/>
          </a:prstGeom>
        </p:spPr>
      </p:pic>
      <p:sp>
        <p:nvSpPr>
          <p:cNvPr id="8" name="TextBox 7">
            <a:extLst>
              <a:ext uri="{FF2B5EF4-FFF2-40B4-BE49-F238E27FC236}">
                <a16:creationId xmlns:a16="http://schemas.microsoft.com/office/drawing/2014/main" id="{58DBDEDE-B26C-4BA0-9809-AC7C626783CA}"/>
              </a:ext>
            </a:extLst>
          </p:cNvPr>
          <p:cNvSpPr txBox="1"/>
          <p:nvPr/>
        </p:nvSpPr>
        <p:spPr>
          <a:xfrm>
            <a:off x="372533" y="5887931"/>
            <a:ext cx="6096000" cy="307777"/>
          </a:xfrm>
          <a:prstGeom prst="rect">
            <a:avLst/>
          </a:prstGeom>
          <a:noFill/>
        </p:spPr>
        <p:txBody>
          <a:bodyPr wrap="square">
            <a:spAutoFit/>
          </a:bodyPr>
          <a:lstStyle/>
          <a:p>
            <a:r>
              <a:rPr lang="lt-LT" sz="1400" dirty="0">
                <a:hlinkClick r:id="rId4"/>
              </a:rPr>
              <a:t>https://open.ktu.edu/mod/page/view.php?id=9767</a:t>
            </a:r>
            <a:r>
              <a:rPr lang="lt-LT" sz="1400" dirty="0"/>
              <a:t> </a:t>
            </a:r>
          </a:p>
        </p:txBody>
      </p:sp>
      <p:pic>
        <p:nvPicPr>
          <p:cNvPr id="10" name="Picture 9">
            <a:extLst>
              <a:ext uri="{FF2B5EF4-FFF2-40B4-BE49-F238E27FC236}">
                <a16:creationId xmlns:a16="http://schemas.microsoft.com/office/drawing/2014/main" id="{107C73DC-1628-4A15-A1B8-827C36D6984C}"/>
              </a:ext>
            </a:extLst>
          </p:cNvPr>
          <p:cNvPicPr>
            <a:picLocks noChangeAspect="1"/>
          </p:cNvPicPr>
          <p:nvPr/>
        </p:nvPicPr>
        <p:blipFill>
          <a:blip r:embed="rId5"/>
          <a:stretch>
            <a:fillRect/>
          </a:stretch>
        </p:blipFill>
        <p:spPr>
          <a:xfrm>
            <a:off x="312327" y="2068286"/>
            <a:ext cx="5087525" cy="2861733"/>
          </a:xfrm>
          <a:prstGeom prst="rect">
            <a:avLst/>
          </a:prstGeom>
        </p:spPr>
      </p:pic>
    </p:spTree>
    <p:extLst>
      <p:ext uri="{BB962C8B-B14F-4D97-AF65-F5344CB8AC3E}">
        <p14:creationId xmlns:p14="http://schemas.microsoft.com/office/powerpoint/2010/main" val="3956646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FD230-C0DA-4618-BF07-C73BBA7DD554}"/>
              </a:ext>
            </a:extLst>
          </p:cNvPr>
          <p:cNvSpPr>
            <a:spLocks noGrp="1"/>
          </p:cNvSpPr>
          <p:nvPr>
            <p:ph type="title"/>
          </p:nvPr>
        </p:nvSpPr>
        <p:spPr/>
        <p:txBody>
          <a:bodyPr/>
          <a:lstStyle/>
          <a:p>
            <a:r>
              <a:rPr lang="lt-LT" sz="4000" b="1" dirty="0">
                <a:solidFill>
                  <a:srgbClr val="0057B7"/>
                </a:solidFill>
                <a:latin typeface="+mn-lt"/>
                <a:ea typeface="+mn-ea"/>
                <a:cs typeface="+mn-cs"/>
              </a:rPr>
              <a:t>BESPOC </a:t>
            </a:r>
            <a:br>
              <a:rPr lang="en-US" sz="4000" b="1" dirty="0">
                <a:solidFill>
                  <a:srgbClr val="0057B7"/>
                </a:solidFill>
                <a:latin typeface="+mn-lt"/>
                <a:ea typeface="+mn-ea"/>
                <a:cs typeface="+mn-cs"/>
              </a:rPr>
            </a:br>
            <a:r>
              <a:rPr lang="en-US" sz="4000" b="1" dirty="0">
                <a:solidFill>
                  <a:srgbClr val="0057B7"/>
                </a:solidFill>
                <a:latin typeface="+mn-lt"/>
                <a:ea typeface="+mn-ea"/>
                <a:cs typeface="+mn-cs"/>
              </a:rPr>
              <a:t>Broad Engagement in Science, Point of Contact</a:t>
            </a:r>
            <a:endParaRPr lang="lt-LT" sz="4000" b="1" dirty="0">
              <a:solidFill>
                <a:srgbClr val="0057B7"/>
              </a:solidFill>
              <a:latin typeface="+mn-lt"/>
              <a:ea typeface="+mn-ea"/>
              <a:cs typeface="+mn-cs"/>
            </a:endParaRPr>
          </a:p>
        </p:txBody>
      </p:sp>
      <p:sp>
        <p:nvSpPr>
          <p:cNvPr id="3" name="Content Placeholder 2">
            <a:extLst>
              <a:ext uri="{FF2B5EF4-FFF2-40B4-BE49-F238E27FC236}">
                <a16:creationId xmlns:a16="http://schemas.microsoft.com/office/drawing/2014/main" id="{D96E697C-4BD1-4743-88EB-AF9C8CFB409C}"/>
              </a:ext>
            </a:extLst>
          </p:cNvPr>
          <p:cNvSpPr>
            <a:spLocks noGrp="1"/>
          </p:cNvSpPr>
          <p:nvPr>
            <p:ph idx="1"/>
          </p:nvPr>
        </p:nvSpPr>
        <p:spPr/>
        <p:txBody>
          <a:bodyPr/>
          <a:lstStyle/>
          <a:p>
            <a:endParaRPr lang="lt-LT" dirty="0"/>
          </a:p>
        </p:txBody>
      </p:sp>
      <p:pic>
        <p:nvPicPr>
          <p:cNvPr id="7" name="Picture 6">
            <a:extLst>
              <a:ext uri="{FF2B5EF4-FFF2-40B4-BE49-F238E27FC236}">
                <a16:creationId xmlns:a16="http://schemas.microsoft.com/office/drawing/2014/main" id="{22BFAA21-B3C3-4BC2-B055-31384552DE20}"/>
              </a:ext>
            </a:extLst>
          </p:cNvPr>
          <p:cNvPicPr>
            <a:picLocks noChangeAspect="1"/>
          </p:cNvPicPr>
          <p:nvPr/>
        </p:nvPicPr>
        <p:blipFill>
          <a:blip r:embed="rId3"/>
          <a:stretch>
            <a:fillRect/>
          </a:stretch>
        </p:blipFill>
        <p:spPr>
          <a:xfrm>
            <a:off x="2578309" y="1673655"/>
            <a:ext cx="7035381" cy="5184345"/>
          </a:xfrm>
          <a:prstGeom prst="rect">
            <a:avLst/>
          </a:prstGeom>
        </p:spPr>
      </p:pic>
    </p:spTree>
    <p:extLst>
      <p:ext uri="{BB962C8B-B14F-4D97-AF65-F5344CB8AC3E}">
        <p14:creationId xmlns:p14="http://schemas.microsoft.com/office/powerpoint/2010/main" val="675486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as" ma:contentTypeID="0x010100470974B7780C42449E1B381D958C3DA6" ma:contentTypeVersion="16" ma:contentTypeDescription="Kurkite naują dokumentą." ma:contentTypeScope="" ma:versionID="fb0934c9663bb64606b22e895f71c974">
  <xsd:schema xmlns:xsd="http://www.w3.org/2001/XMLSchema" xmlns:xs="http://www.w3.org/2001/XMLSchema" xmlns:p="http://schemas.microsoft.com/office/2006/metadata/properties" xmlns:ns2="4cb37d89-296d-4697-a3a4-f9df7f39d0ef" xmlns:ns3="4b029ac4-2790-4e9d-b1ba-d309a41950a3" targetNamespace="http://schemas.microsoft.com/office/2006/metadata/properties" ma:root="true" ma:fieldsID="0ee708fc6ee839e43cfd9f0e3c5a3783" ns2:_="" ns3:_="">
    <xsd:import namespace="4cb37d89-296d-4697-a3a4-f9df7f39d0ef"/>
    <xsd:import namespace="4b029ac4-2790-4e9d-b1ba-d309a41950a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MediaServiceObjectDetectorVersions" minOccurs="0"/>
                <xsd:element ref="ns2: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b37d89-296d-4697-a3a4-f9df7f39d0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Vaizdų žymės" ma:readOnly="false" ma:fieldId="{5cf76f15-5ced-4ddc-b409-7134ff3c332f}" ma:taxonomyMulti="true" ma:sspId="3a5f7a8f-808c-47db-beb8-e1838fad236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Data" ma:index="22" nillable="true" ma:displayName="Data" ma:format="DateOnly" ma:internalName="Data">
      <xsd:simpleType>
        <xsd:restriction base="dms:DateTim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029ac4-2790-4e9d-b1ba-d309a41950a3" elementFormDefault="qualified">
    <xsd:import namespace="http://schemas.microsoft.com/office/2006/documentManagement/types"/>
    <xsd:import namespace="http://schemas.microsoft.com/office/infopath/2007/PartnerControls"/>
    <xsd:element name="SharedWithUsers" ma:index="10"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Bendrinta su išsamia informacija" ma:internalName="SharedWithDetails" ma:readOnly="true">
      <xsd:simpleType>
        <xsd:restriction base="dms:Note">
          <xsd:maxLength value="255"/>
        </xsd:restriction>
      </xsd:simpleType>
    </xsd:element>
    <xsd:element name="TaxCatchAll" ma:index="14" nillable="true" ma:displayName="Taxonomy Catch All Column" ma:hidden="true" ma:list="{6f3ce1ad-0aca-4c05-a3a1-c88f31998378}" ma:internalName="TaxCatchAll" ma:showField="CatchAllData" ma:web="4b029ac4-2790-4e9d-b1ba-d309a41950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a xmlns="4cb37d89-296d-4697-a3a4-f9df7f39d0ef" xsi:nil="true"/>
    <TaxCatchAll xmlns="4b029ac4-2790-4e9d-b1ba-d309a41950a3" xsi:nil="true"/>
    <lcf76f155ced4ddcb4097134ff3c332f xmlns="4cb37d89-296d-4697-a3a4-f9df7f39d0e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712E475-A763-41C7-B78E-508B34298120}"/>
</file>

<file path=customXml/itemProps2.xml><?xml version="1.0" encoding="utf-8"?>
<ds:datastoreItem xmlns:ds="http://schemas.openxmlformats.org/officeDocument/2006/customXml" ds:itemID="{38AE3DB7-31A6-4D43-ACB6-E9B68E13BE0F}"/>
</file>

<file path=customXml/itemProps3.xml><?xml version="1.0" encoding="utf-8"?>
<ds:datastoreItem xmlns:ds="http://schemas.openxmlformats.org/officeDocument/2006/customXml" ds:itemID="{D0BD09E7-A313-4C06-9546-C153F6BF54C6}"/>
</file>

<file path=docProps/app.xml><?xml version="1.0" encoding="utf-8"?>
<Properties xmlns="http://schemas.openxmlformats.org/officeDocument/2006/extended-properties" xmlns:vt="http://schemas.openxmlformats.org/officeDocument/2006/docPropsVTypes">
  <TotalTime>521</TotalTime>
  <Words>865</Words>
  <Application>Microsoft Macintosh PowerPoint</Application>
  <PresentationFormat>Widescreen</PresentationFormat>
  <Paragraphs>90</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-apple-system</vt:lpstr>
      <vt:lpstr>Arial</vt:lpstr>
      <vt:lpstr>Calibri</vt:lpstr>
      <vt:lpstr>Calibri Light</vt:lpstr>
      <vt:lpstr>Inter</vt:lpstr>
      <vt:lpstr>Verdana</vt:lpstr>
      <vt:lpstr>Office Theme</vt:lpstr>
      <vt:lpstr>PowerPoint Presentation</vt:lpstr>
      <vt:lpstr>PowerPoint Presentation</vt:lpstr>
      <vt:lpstr>PowerPoint Presentation</vt:lpstr>
      <vt:lpstr>How to break barriers?</vt:lpstr>
      <vt:lpstr>PowerPoint Presentation</vt:lpstr>
      <vt:lpstr>BESPOC  Broad Engagement in Science, Point of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Gintarė Tautkevičienė</dc:creator>
  <cp:lastModifiedBy>Eglė Butkevičienė</cp:lastModifiedBy>
  <cp:revision>12</cp:revision>
  <dcterms:created xsi:type="dcterms:W3CDTF">2024-12-10T00:01:32Z</dcterms:created>
  <dcterms:modified xsi:type="dcterms:W3CDTF">2025-01-03T09:42:52Z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0x010100470974B7780C42449E1B381D958C3DA6</vt:lpwstr>
  </property>
</Properties>
</file>